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0"/>
  </p:notesMasterIdLst>
  <p:sldIdLst>
    <p:sldId id="385" r:id="rId2"/>
    <p:sldId id="333" r:id="rId3"/>
    <p:sldId id="1945" r:id="rId4"/>
    <p:sldId id="391" r:id="rId5"/>
    <p:sldId id="394" r:id="rId6"/>
    <p:sldId id="392" r:id="rId7"/>
    <p:sldId id="395" r:id="rId8"/>
    <p:sldId id="399" r:id="rId9"/>
    <p:sldId id="396" r:id="rId10"/>
    <p:sldId id="400" r:id="rId11"/>
    <p:sldId id="401" r:id="rId12"/>
    <p:sldId id="402" r:id="rId13"/>
    <p:sldId id="1553" r:id="rId14"/>
    <p:sldId id="1555" r:id="rId15"/>
    <p:sldId id="1566" r:id="rId16"/>
    <p:sldId id="1935" r:id="rId17"/>
    <p:sldId id="1937" r:id="rId18"/>
    <p:sldId id="1956" r:id="rId19"/>
    <p:sldId id="1938" r:id="rId20"/>
    <p:sldId id="1948" r:id="rId21"/>
    <p:sldId id="1974" r:id="rId22"/>
    <p:sldId id="1941" r:id="rId23"/>
    <p:sldId id="1940" r:id="rId24"/>
    <p:sldId id="1975" r:id="rId25"/>
    <p:sldId id="1943" r:id="rId26"/>
    <p:sldId id="1976" r:id="rId27"/>
    <p:sldId id="1575" r:id="rId28"/>
    <p:sldId id="1944" r:id="rId29"/>
    <p:sldId id="1577" r:id="rId30"/>
    <p:sldId id="1949" r:id="rId31"/>
    <p:sldId id="398" r:id="rId32"/>
    <p:sldId id="1951" r:id="rId33"/>
    <p:sldId id="1950" r:id="rId34"/>
    <p:sldId id="1959" r:id="rId35"/>
    <p:sldId id="1952" r:id="rId36"/>
    <p:sldId id="1977" r:id="rId37"/>
    <p:sldId id="1957" r:id="rId38"/>
    <p:sldId id="1958" r:id="rId39"/>
    <p:sldId id="1953" r:id="rId40"/>
    <p:sldId id="1955" r:id="rId41"/>
    <p:sldId id="1942" r:id="rId42"/>
    <p:sldId id="1978" r:id="rId43"/>
    <p:sldId id="1960" r:id="rId44"/>
    <p:sldId id="393" r:id="rId45"/>
    <p:sldId id="1964" r:id="rId46"/>
    <p:sldId id="1965" r:id="rId47"/>
    <p:sldId id="1962" r:id="rId48"/>
    <p:sldId id="1973" r:id="rId49"/>
    <p:sldId id="1963" r:id="rId50"/>
    <p:sldId id="1966" r:id="rId51"/>
    <p:sldId id="1967" r:id="rId52"/>
    <p:sldId id="1968" r:id="rId53"/>
    <p:sldId id="1969" r:id="rId54"/>
    <p:sldId id="1971" r:id="rId55"/>
    <p:sldId id="1970" r:id="rId56"/>
    <p:sldId id="1979" r:id="rId57"/>
    <p:sldId id="1947" r:id="rId58"/>
    <p:sldId id="1972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  <a:srgbClr val="70ACBB"/>
    <a:srgbClr val="333333"/>
    <a:srgbClr val="777777"/>
    <a:srgbClr val="2A3276"/>
    <a:srgbClr val="000000"/>
    <a:srgbClr val="141414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32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119DA-1E27-4471-A1DB-4E9977BBF388}" type="datetimeFigureOut">
              <a:rPr lang="en-GB" smtClean="0"/>
              <a:t>03/08/2024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06B3A-70AE-4B4C-9211-A0514F2780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318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06B3A-70AE-4B4C-9211-A0514F2780B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530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8/3/2024 4:46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828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8/3/2024 4:46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380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8/3/2024 4:46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967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340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8/3/2024 4:46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310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07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8/3/2024 4:46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38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8/3/2024 4:46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54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8/3/2024 4:46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670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8/3/2024 4:46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72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7B6B-FF96-F443-AED4-FFB28983C4F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BA7AC0-C4FE-F94C-ADA9-F45C662AB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435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8/3/2024 4:46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494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8/3/2024 4:46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216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8/3/2024 4:46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218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8/3/2024 4:46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3878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06B3A-70AE-4B4C-9211-A0514F2780B3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438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8/3/2024 4:46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13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380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8/3/2024 4:46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049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8/3/2024 4:46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325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8/3/2024 4:46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221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8/3/2024 4:46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80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8/3/2024 4:46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2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zz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400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03/08/2024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19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03/08/2024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96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03/08/2024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46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03/08/2024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872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03/08/2024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126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03/08/2024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59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03/08/2024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8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03/08/2024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73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03/08/2024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5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03/08/2024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4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8/3/2024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chemeClr val="tx1"/>
                </a:solidFill>
                <a:latin typeface="+mn-lt"/>
              </a:rPr>
              <a:t>Xamarin: Moving On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29343" y="6330434"/>
            <a:ext cx="707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Mike Irving – </a:t>
            </a:r>
            <a:r>
              <a:rPr lang="en-GB" sz="1800" dirty="0" err="1">
                <a:solidFill>
                  <a:schemeClr val="tx1"/>
                </a:solidFill>
              </a:rPr>
              <a:t>NSManchester</a:t>
            </a:r>
            <a:r>
              <a:rPr lang="en-GB" sz="1800" dirty="0">
                <a:solidFill>
                  <a:schemeClr val="tx1"/>
                </a:solidFill>
              </a:rPr>
              <a:t> – 5</a:t>
            </a:r>
            <a:r>
              <a:rPr lang="en-GB" sz="1800" baseline="30000" dirty="0">
                <a:solidFill>
                  <a:schemeClr val="tx1"/>
                </a:solidFill>
              </a:rPr>
              <a:t>th</a:t>
            </a:r>
            <a:r>
              <a:rPr lang="en-GB" sz="1800" dirty="0">
                <a:solidFill>
                  <a:schemeClr val="tx1"/>
                </a:solidFill>
              </a:rPr>
              <a:t> August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ADE71E-6592-49DA-35B9-BD9357721F80}"/>
              </a:ext>
            </a:extLst>
          </p:cNvPr>
          <p:cNvSpPr txBox="1"/>
          <p:nvPr userDrawn="1"/>
        </p:nvSpPr>
        <p:spPr>
          <a:xfrm>
            <a:off x="3690257" y="6352145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800" dirty="0">
                <a:solidFill>
                  <a:schemeClr val="tx1"/>
                </a:solidFill>
              </a:rPr>
              <a:t>@mikeirvingweb</a:t>
            </a:r>
          </a:p>
        </p:txBody>
      </p:sp>
    </p:spTree>
    <p:extLst>
      <p:ext uri="{BB962C8B-B14F-4D97-AF65-F5344CB8AC3E}">
        <p14:creationId xmlns:p14="http://schemas.microsoft.com/office/powerpoint/2010/main" val="288245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21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tiff"/><Relationship Id="rId9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19.emf"/><Relationship Id="rId7" Type="http://schemas.openxmlformats.org/officeDocument/2006/relationships/image" Target="../media/image45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20.emf"/><Relationship Id="rId9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2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4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67.emf"/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12" Type="http://schemas.openxmlformats.org/officeDocument/2006/relationships/oleObject" Target="../embeddings/oleObject31.bin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66.emf"/><Relationship Id="rId5" Type="http://schemas.openxmlformats.org/officeDocument/2006/relationships/image" Target="../media/image12.e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65.emf"/><Relationship Id="rId1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4.emf"/><Relationship Id="rId4" Type="http://schemas.openxmlformats.org/officeDocument/2006/relationships/image" Target="../media/image11.emf"/><Relationship Id="rId9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ACFE30A-26F4-4178-EC49-1C7B95422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Xamarin: Moving On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1AF9580-4278-8A6A-3E55-478FB5EB9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Mike Irving – Microsoft MVP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44A534F-F4A4-946B-6098-E993BB34E37C}"/>
              </a:ext>
            </a:extLst>
          </p:cNvPr>
          <p:cNvSpPr txBox="1">
            <a:spLocks/>
          </p:cNvSpPr>
          <p:nvPr/>
        </p:nvSpPr>
        <p:spPr>
          <a:xfrm>
            <a:off x="838200" y="533940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err="1">
                <a:solidFill>
                  <a:srgbClr val="7030A0"/>
                </a:solidFill>
              </a:rPr>
              <a:t>NSManchester</a:t>
            </a:r>
            <a:r>
              <a:rPr lang="en-US" sz="1600" dirty="0">
                <a:solidFill>
                  <a:srgbClr val="7030A0"/>
                </a:solidFill>
              </a:rPr>
              <a:t> – 5</a:t>
            </a:r>
            <a:r>
              <a:rPr lang="en-US" sz="1600" baseline="30000" dirty="0">
                <a:solidFill>
                  <a:srgbClr val="7030A0"/>
                </a:solidFill>
              </a:rPr>
              <a:t>th</a:t>
            </a:r>
            <a:r>
              <a:rPr lang="en-US" sz="1600" dirty="0">
                <a:solidFill>
                  <a:srgbClr val="7030A0"/>
                </a:solidFill>
              </a:rPr>
              <a:t> August 2024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6CBDDD-61B6-D32B-6C23-838C25F51153}"/>
              </a:ext>
            </a:extLst>
          </p:cNvPr>
          <p:cNvSpPr txBox="1">
            <a:spLocks/>
          </p:cNvSpPr>
          <p:nvPr/>
        </p:nvSpPr>
        <p:spPr>
          <a:xfrm>
            <a:off x="838200" y="5718517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333333"/>
                </a:solidFill>
              </a:rPr>
              <a:t>@mikeirvingweb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A30039-0746-A334-CE79-F2127CE98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807" y="3900635"/>
            <a:ext cx="1004993" cy="1589291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B20FAB67-753A-B939-759F-B629EA8D98BD}"/>
              </a:ext>
            </a:extLst>
          </p:cNvPr>
          <p:cNvSpPr txBox="1">
            <a:spLocks/>
          </p:cNvSpPr>
          <p:nvPr/>
        </p:nvSpPr>
        <p:spPr>
          <a:xfrm>
            <a:off x="838200" y="4952982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Senior Developer – Blue Beck</a:t>
            </a:r>
          </a:p>
        </p:txBody>
      </p:sp>
    </p:spTree>
    <p:extLst>
      <p:ext uri="{BB962C8B-B14F-4D97-AF65-F5344CB8AC3E}">
        <p14:creationId xmlns:p14="http://schemas.microsoft.com/office/powerpoint/2010/main" val="3513281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/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/>
              <a:t>2007</a:t>
            </a:r>
          </a:p>
          <a:p>
            <a:pPr algn="l"/>
            <a:r>
              <a:rPr lang="en-US" sz="1500" b="1" dirty="0"/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/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4CA9DFD-AFA8-C404-AE69-F39B2B980E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85924"/>
              </p:ext>
            </p:extLst>
          </p:nvPr>
        </p:nvGraphicFramePr>
        <p:xfrm>
          <a:off x="745514" y="1820173"/>
          <a:ext cx="60011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225355" imgH="21514032" progId="">
                  <p:embed/>
                </p:oleObj>
              </mc:Choice>
              <mc:Fallback>
                <p:oleObj r:id="rId3" imgW="12225355" imgH="21514032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5514" y="1820173"/>
                        <a:ext cx="60011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2254A22-E84D-C0DC-B63B-6AF23E1A1D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0730943"/>
              </p:ext>
            </p:extLst>
          </p:nvPr>
        </p:nvGraphicFramePr>
        <p:xfrm>
          <a:off x="5500091" y="2100155"/>
          <a:ext cx="50619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231366" imgH="4657554" progId="">
                  <p:embed/>
                </p:oleObj>
              </mc:Choice>
              <mc:Fallback>
                <p:oleObj r:id="rId5" imgW="2231366" imgH="465755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0091" y="2100155"/>
                        <a:ext cx="50619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AB21730-BEC7-2F96-C168-B94199A164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1502247"/>
              </p:ext>
            </p:extLst>
          </p:nvPr>
        </p:nvGraphicFramePr>
        <p:xfrm>
          <a:off x="9471788" y="2471091"/>
          <a:ext cx="621102" cy="1080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4435511" imgH="7717169" progId="">
                  <p:embed/>
                </p:oleObj>
              </mc:Choice>
              <mc:Fallback>
                <p:oleObj r:id="rId7" imgW="4435511" imgH="771716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471788" y="2471091"/>
                        <a:ext cx="621102" cy="1080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9131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/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/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4CA9DFD-AFA8-C404-AE69-F39B2B980E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5514" y="1820173"/>
          <a:ext cx="60011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225355" imgH="21514032" progId="">
                  <p:embed/>
                </p:oleObj>
              </mc:Choice>
              <mc:Fallback>
                <p:oleObj r:id="rId3" imgW="12225355" imgH="21514032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4CA9DFD-AFA8-C404-AE69-F39B2B980E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5514" y="1820173"/>
                        <a:ext cx="60011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2254A22-E84D-C0DC-B63B-6AF23E1A1D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00091" y="2100155"/>
          <a:ext cx="50619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231366" imgH="4657554" progId="">
                  <p:embed/>
                </p:oleObj>
              </mc:Choice>
              <mc:Fallback>
                <p:oleObj r:id="rId5" imgW="2231366" imgH="4657554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2254A22-E84D-C0DC-B63B-6AF23E1A1D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0091" y="2100155"/>
                        <a:ext cx="50619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AB21730-BEC7-2F96-C168-B94199A164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71788" y="2471091"/>
          <a:ext cx="621102" cy="1080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4435511" imgH="7717169" progId="">
                  <p:embed/>
                </p:oleObj>
              </mc:Choice>
              <mc:Fallback>
                <p:oleObj r:id="rId7" imgW="4435511" imgH="7717169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AB21730-BEC7-2F96-C168-B94199A164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471788" y="2471091"/>
                        <a:ext cx="621102" cy="1080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2DBCC77-9DDB-6A82-EF36-C76A7DF90D44}"/>
              </a:ext>
            </a:extLst>
          </p:cNvPr>
          <p:cNvSpPr txBox="1">
            <a:spLocks/>
          </p:cNvSpPr>
          <p:nvPr/>
        </p:nvSpPr>
        <p:spPr>
          <a:xfrm>
            <a:off x="1397494" y="2595865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MonoTouch</a:t>
            </a:r>
            <a:endParaRPr lang="en-US" sz="15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86CB41-FA65-E3FB-0C89-88E18847D685}"/>
              </a:ext>
            </a:extLst>
          </p:cNvPr>
          <p:cNvSpPr txBox="1">
            <a:spLocks/>
          </p:cNvSpPr>
          <p:nvPr/>
        </p:nvSpPr>
        <p:spPr>
          <a:xfrm>
            <a:off x="4458518" y="3020472"/>
            <a:ext cx="103378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MonoDroid</a:t>
            </a:r>
            <a:endParaRPr lang="en-US" sz="15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A64B6C-261D-753C-E816-F39DB754DC31}"/>
              </a:ext>
            </a:extLst>
          </p:cNvPr>
          <p:cNvSpPr txBox="1">
            <a:spLocks/>
          </p:cNvSpPr>
          <p:nvPr/>
        </p:nvSpPr>
        <p:spPr>
          <a:xfrm>
            <a:off x="2758499" y="3020471"/>
            <a:ext cx="103378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‘Xamarin’</a:t>
            </a:r>
          </a:p>
        </p:txBody>
      </p:sp>
    </p:spTree>
    <p:extLst>
      <p:ext uri="{BB962C8B-B14F-4D97-AF65-F5344CB8AC3E}">
        <p14:creationId xmlns:p14="http://schemas.microsoft.com/office/powerpoint/2010/main" val="2426352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/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/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4CA9DFD-AFA8-C404-AE69-F39B2B980E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5514" y="1820173"/>
          <a:ext cx="60011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225355" imgH="21514032" progId="">
                  <p:embed/>
                </p:oleObj>
              </mc:Choice>
              <mc:Fallback>
                <p:oleObj r:id="rId3" imgW="12225355" imgH="21514032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4CA9DFD-AFA8-C404-AE69-F39B2B980E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5514" y="1820173"/>
                        <a:ext cx="60011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2254A22-E84D-C0DC-B63B-6AF23E1A1D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00091" y="2100155"/>
          <a:ext cx="50619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231366" imgH="4657554" progId="">
                  <p:embed/>
                </p:oleObj>
              </mc:Choice>
              <mc:Fallback>
                <p:oleObj r:id="rId5" imgW="2231366" imgH="4657554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2254A22-E84D-C0DC-B63B-6AF23E1A1D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0091" y="2100155"/>
                        <a:ext cx="50619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AB21730-BEC7-2F96-C168-B94199A164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71788" y="2471091"/>
          <a:ext cx="621102" cy="1080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4435511" imgH="7717169" progId="">
                  <p:embed/>
                </p:oleObj>
              </mc:Choice>
              <mc:Fallback>
                <p:oleObj r:id="rId7" imgW="4435511" imgH="7717169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AB21730-BEC7-2F96-C168-B94199A164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471788" y="2471091"/>
                        <a:ext cx="621102" cy="1080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2DBCC77-9DDB-6A82-EF36-C76A7DF90D44}"/>
              </a:ext>
            </a:extLst>
          </p:cNvPr>
          <p:cNvSpPr txBox="1">
            <a:spLocks/>
          </p:cNvSpPr>
          <p:nvPr/>
        </p:nvSpPr>
        <p:spPr>
          <a:xfrm>
            <a:off x="1388868" y="3011310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Xamarin.iOS</a:t>
            </a:r>
            <a:endParaRPr lang="en-US" sz="15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86CB41-FA65-E3FB-0C89-88E18847D685}"/>
              </a:ext>
            </a:extLst>
          </p:cNvPr>
          <p:cNvSpPr txBox="1">
            <a:spLocks/>
          </p:cNvSpPr>
          <p:nvPr/>
        </p:nvSpPr>
        <p:spPr>
          <a:xfrm>
            <a:off x="4086602" y="3020472"/>
            <a:ext cx="1405698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Xamarin.Android</a:t>
            </a:r>
            <a:endParaRPr lang="en-US" sz="15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A64B6C-261D-753C-E816-F39DB754DC31}"/>
              </a:ext>
            </a:extLst>
          </p:cNvPr>
          <p:cNvSpPr txBox="1">
            <a:spLocks/>
          </p:cNvSpPr>
          <p:nvPr/>
        </p:nvSpPr>
        <p:spPr>
          <a:xfrm>
            <a:off x="2758499" y="3020471"/>
            <a:ext cx="103378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‘Xamarin’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F32119-DBFA-AA04-AE47-BD7CB175EF19}"/>
              </a:ext>
            </a:extLst>
          </p:cNvPr>
          <p:cNvSpPr txBox="1">
            <a:spLocks/>
          </p:cNvSpPr>
          <p:nvPr/>
        </p:nvSpPr>
        <p:spPr>
          <a:xfrm>
            <a:off x="1345631" y="3429532"/>
            <a:ext cx="4146669" cy="2719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Xamarin Studio (macOS) + plugins for Visual Studio (Windows)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46320B5-D9A5-FE0D-8180-7E11F778BE37}"/>
              </a:ext>
            </a:extLst>
          </p:cNvPr>
          <p:cNvSpPr txBox="1">
            <a:spLocks/>
          </p:cNvSpPr>
          <p:nvPr/>
        </p:nvSpPr>
        <p:spPr>
          <a:xfrm>
            <a:off x="6006289" y="3429530"/>
            <a:ext cx="3465500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Portable Class Libraries (PCL)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1FA185C-803F-71C3-8F7F-C75C140B2A05}"/>
              </a:ext>
            </a:extLst>
          </p:cNvPr>
          <p:cNvSpPr txBox="1">
            <a:spLocks/>
          </p:cNvSpPr>
          <p:nvPr/>
        </p:nvSpPr>
        <p:spPr>
          <a:xfrm>
            <a:off x="9985778" y="3429530"/>
            <a:ext cx="2206222" cy="47823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+ macOS, </a:t>
            </a:r>
            <a:r>
              <a:rPr lang="en-US" sz="1500" b="1" dirty="0" err="1"/>
              <a:t>tvOS</a:t>
            </a:r>
            <a:r>
              <a:rPr lang="en-US" sz="1500" b="1" dirty="0"/>
              <a:t>,</a:t>
            </a:r>
            <a:br>
              <a:rPr lang="en-US" sz="1500" b="1" dirty="0"/>
            </a:br>
            <a:r>
              <a:rPr lang="en-US" sz="1500" b="1" dirty="0" err="1"/>
              <a:t>watchOS</a:t>
            </a:r>
            <a:r>
              <a:rPr lang="en-US" sz="1500" b="1" dirty="0"/>
              <a:t>, Windows</a:t>
            </a:r>
          </a:p>
        </p:txBody>
      </p:sp>
    </p:spTree>
    <p:extLst>
      <p:ext uri="{BB962C8B-B14F-4D97-AF65-F5344CB8AC3E}">
        <p14:creationId xmlns:p14="http://schemas.microsoft.com/office/powerpoint/2010/main" val="3620613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7184704" y="2439893"/>
            <a:ext cx="2117353" cy="254449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solidFill>
                  <a:srgbClr val="00BBF1"/>
                </a:soli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7181824" y="2439893"/>
            <a:ext cx="2117353" cy="80657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041878" y="2439893"/>
            <a:ext cx="2117353" cy="254449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5048019" y="2439893"/>
            <a:ext cx="2108332" cy="80657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892827" y="2439893"/>
            <a:ext cx="2117353" cy="254449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2903520" y="2439893"/>
            <a:ext cx="2112799" cy="80657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03520" y="2512361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iOS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92516" y="2524810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Windows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48017" y="2524810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Android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06401" y="3821712"/>
            <a:ext cx="2103779" cy="78205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Objective-C/Swift</a:t>
            </a:r>
          </a:p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Xcode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95398" y="3821712"/>
            <a:ext cx="2103779" cy="78205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C#</a:t>
            </a:r>
          </a:p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Visual Studio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50898" y="3821713"/>
            <a:ext cx="2103779" cy="78205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Java/</a:t>
            </a:r>
            <a:r>
              <a:rPr lang="en-US" sz="1600" kern="0" dirty="0" err="1">
                <a:solidFill>
                  <a:prstClr val="white"/>
                </a:solidFill>
                <a:latin typeface="Segoe UI Semibold" panose="020B0702040204020203" pitchFamily="34" charset="0"/>
              </a:rPr>
              <a:t>Kotlin</a:t>
            </a:r>
            <a:endParaRPr lang="en-US" sz="1600" kern="0" dirty="0">
              <a:solidFill>
                <a:prstClr val="white"/>
              </a:solidFill>
              <a:latin typeface="Segoe UI Semibold" panose="020B0702040204020203" pitchFamily="34" charset="0"/>
            </a:endParaRPr>
          </a:p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Android Studio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9449" y="5544930"/>
            <a:ext cx="11353104" cy="62817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2200" kern="0" dirty="0">
                <a:solidFill>
                  <a:srgbClr val="505050"/>
                </a:solidFill>
                <a:latin typeface="Segoe UI Semibold" panose="020B0702040204020203" pitchFamily="34" charset="0"/>
              </a:rPr>
              <a:t>No shared code • Many languages and development environments • Multiple teams</a:t>
            </a:r>
          </a:p>
        </p:txBody>
      </p:sp>
      <p:sp>
        <p:nvSpPr>
          <p:cNvPr id="29" name="Left Brace 28"/>
          <p:cNvSpPr/>
          <p:nvPr/>
        </p:nvSpPr>
        <p:spPr>
          <a:xfrm rot="5400000">
            <a:off x="5929834" y="577965"/>
            <a:ext cx="294455" cy="9639477"/>
          </a:xfrm>
          <a:prstGeom prst="leftBrace">
            <a:avLst>
              <a:gd name="adj1" fmla="val 56668"/>
              <a:gd name="adj2" fmla="val 50000"/>
            </a:avLst>
          </a:prstGeom>
          <a:ln w="38100" cap="rnd">
            <a:solidFill>
              <a:srgbClr val="50505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57">
              <a:defRPr/>
            </a:pPr>
            <a:endParaRPr lang="en-US" sz="1766" kern="0">
              <a:ln w="38100" cmpd="sng">
                <a:solidFill>
                  <a:srgbClr val="000000"/>
                </a:solidFill>
                <a:prstDash val="dash"/>
              </a:ln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568172" y="1468269"/>
            <a:ext cx="787210" cy="78721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endParaRPr lang="en-US" sz="784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717223" y="1465321"/>
            <a:ext cx="787210" cy="787210"/>
            <a:chOff x="11434337" y="2930084"/>
            <a:chExt cx="1574643" cy="1574643"/>
          </a:xfrm>
        </p:grpSpPr>
        <p:sp>
          <p:nvSpPr>
            <p:cNvPr id="50" name="Oval 49"/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0" tIns="89630" rIns="33615" bIns="33615" rtlCol="0" anchor="b" anchorCtr="0"/>
            <a:lstStyle/>
            <a:p>
              <a:pPr algn="ctr" defTabSz="913964">
                <a:defRPr/>
              </a:pPr>
              <a:endPara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860050" y="1477769"/>
            <a:ext cx="787210" cy="787210"/>
            <a:chOff x="15720599" y="2954983"/>
            <a:chExt cx="1574643" cy="1574643"/>
          </a:xfrm>
        </p:grpSpPr>
        <p:sp>
          <p:nvSpPr>
            <p:cNvPr id="53" name="Oval 52"/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0" tIns="89630" rIns="33615" bIns="33615" rtlCol="0" anchor="b" anchorCtr="0"/>
            <a:lstStyle/>
            <a:p>
              <a:pPr algn="ctr" defTabSz="913964">
                <a:defRPr/>
              </a:pPr>
              <a:endPara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pic>
        <p:nvPicPr>
          <p:cNvPr id="27" name="Picture 2" descr="http://www.freeiconspng.com/uploads/ios-7-logo-png-14.png"/>
          <p:cNvPicPr>
            <a:picLocks noChangeAspect="1" noChangeArrowheads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4975" y="1707873"/>
            <a:ext cx="498149" cy="31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69A2ECD-CB1B-4D6A-F498-4221E054E18D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1</a:t>
            </a:r>
            <a:r>
              <a:rPr lang="en-US" sz="3600" baseline="30000" dirty="0"/>
              <a:t>st</a:t>
            </a:r>
            <a:r>
              <a:rPr lang="en-US" sz="3600" dirty="0"/>
              <a:t> Party Native</a:t>
            </a:r>
          </a:p>
        </p:txBody>
      </p:sp>
    </p:spTree>
    <p:extLst>
      <p:ext uri="{BB962C8B-B14F-4D97-AF65-F5344CB8AC3E}">
        <p14:creationId xmlns:p14="http://schemas.microsoft.com/office/powerpoint/2010/main" val="403737252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2892827" y="3279607"/>
            <a:ext cx="6409231" cy="170477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7181824" y="2439893"/>
            <a:ext cx="2117353" cy="806577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5048019" y="2439893"/>
            <a:ext cx="2108332" cy="806577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903520" y="2439893"/>
            <a:ext cx="2112799" cy="80657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903520" y="2512361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iOS UI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192516" y="2524810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Windows UI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048017" y="2524810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Android UI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880071" y="3626763"/>
            <a:ext cx="6447460" cy="905137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40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Shared C# Logic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3568172" y="1468269"/>
            <a:ext cx="787210" cy="78721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endParaRPr lang="en-US" sz="784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5717223" y="1465321"/>
            <a:ext cx="787210" cy="787210"/>
            <a:chOff x="11434337" y="2930084"/>
            <a:chExt cx="1574643" cy="1574643"/>
          </a:xfrm>
        </p:grpSpPr>
        <p:sp>
          <p:nvSpPr>
            <p:cNvPr id="57" name="Oval 56"/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0" tIns="89630" rIns="33615" bIns="33615" rtlCol="0" anchor="b" anchorCtr="0"/>
            <a:lstStyle/>
            <a:p>
              <a:pPr algn="ctr" defTabSz="913964">
                <a:defRPr/>
              </a:pPr>
              <a:endPara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7860050" y="1477769"/>
            <a:ext cx="787210" cy="787210"/>
            <a:chOff x="15720599" y="2954983"/>
            <a:chExt cx="1574643" cy="1574643"/>
          </a:xfrm>
        </p:grpSpPr>
        <p:sp>
          <p:nvSpPr>
            <p:cNvPr id="60" name="Oval 59"/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0" tIns="89630" rIns="33615" bIns="33615" rtlCol="0" anchor="b" anchorCtr="0"/>
            <a:lstStyle/>
            <a:p>
              <a:pPr algn="ctr" defTabSz="913964">
                <a:defRPr/>
              </a:pPr>
              <a:endPara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419449" y="5383944"/>
            <a:ext cx="11353104" cy="62817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2200" kern="0" dirty="0">
                <a:solidFill>
                  <a:srgbClr val="505050"/>
                </a:solidFill>
                <a:latin typeface="Segoe UI Semibold" panose="020B0702040204020203" pitchFamily="34" charset="0"/>
              </a:rPr>
              <a:t>Shared C# codebase  •  100% native API access  •  High performance</a:t>
            </a:r>
          </a:p>
        </p:txBody>
      </p:sp>
      <p:sp>
        <p:nvSpPr>
          <p:cNvPr id="20" name="Left Brace 19"/>
          <p:cNvSpPr/>
          <p:nvPr/>
        </p:nvSpPr>
        <p:spPr>
          <a:xfrm rot="5400000">
            <a:off x="5938263" y="1363200"/>
            <a:ext cx="300883" cy="7869912"/>
          </a:xfrm>
          <a:prstGeom prst="leftBrace">
            <a:avLst>
              <a:gd name="adj1" fmla="val 56668"/>
              <a:gd name="adj2" fmla="val 50000"/>
            </a:avLst>
          </a:prstGeom>
          <a:ln w="38100" cap="rnd">
            <a:solidFill>
              <a:srgbClr val="50505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292">
              <a:defRPr/>
            </a:pPr>
            <a:endParaRPr lang="en-US" sz="1766" kern="0">
              <a:ln w="38100" cmpd="sng">
                <a:solidFill>
                  <a:srgbClr val="000000"/>
                </a:solidFill>
                <a:prstDash val="dash"/>
              </a:ln>
              <a:solidFill>
                <a:srgbClr val="404040"/>
              </a:solidFill>
              <a:latin typeface="Calibri" panose="020F0502020204030204"/>
            </a:endParaRPr>
          </a:p>
        </p:txBody>
      </p:sp>
      <p:pic>
        <p:nvPicPr>
          <p:cNvPr id="22" name="Picture 2" descr="http://www.freeiconspng.com/uploads/ios-7-logo-png-14.png"/>
          <p:cNvPicPr>
            <a:picLocks noChangeAspect="1" noChangeArrowheads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4975" y="1707873"/>
            <a:ext cx="498149" cy="31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F6F2687-D6C5-4506-2286-231DACA6F4CE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Xamarin’s unique approach</a:t>
            </a:r>
          </a:p>
        </p:txBody>
      </p:sp>
    </p:spTree>
    <p:extLst>
      <p:ext uri="{BB962C8B-B14F-4D97-AF65-F5344CB8AC3E}">
        <p14:creationId xmlns:p14="http://schemas.microsoft.com/office/powerpoint/2010/main" val="252300210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black, photo, electronics, road&#10;&#10;Description automatically generated">
            <a:extLst>
              <a:ext uri="{FF2B5EF4-FFF2-40B4-BE49-F238E27FC236}">
                <a16:creationId xmlns:a16="http://schemas.microsoft.com/office/drawing/2014/main" id="{91E174D6-016F-794B-8600-1BA48EA2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438" y="1942652"/>
            <a:ext cx="5352444" cy="63311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965" y="384857"/>
            <a:ext cx="7541876" cy="39381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912" y="1189813"/>
            <a:ext cx="4070076" cy="41351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788" y="1525506"/>
            <a:ext cx="3866793" cy="384640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idx="4294967295"/>
          </p:nvPr>
        </p:nvSpPr>
        <p:spPr>
          <a:xfrm>
            <a:off x="887342" y="5108241"/>
            <a:ext cx="4615965" cy="2265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549" dirty="0"/>
              <a:t>3 Native User Interfaces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549" dirty="0"/>
              <a:t>Shared App Logic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002088" y="2479559"/>
            <a:ext cx="4501219" cy="2537743"/>
            <a:chOff x="2819400" y="2018423"/>
            <a:chExt cx="5994400" cy="3328277"/>
          </a:xfrm>
        </p:grpSpPr>
        <p:sp>
          <p:nvSpPr>
            <p:cNvPr id="26" name="Rectangle 25"/>
            <p:cNvSpPr/>
            <p:nvPr/>
          </p:nvSpPr>
          <p:spPr bwMode="auto">
            <a:xfrm>
              <a:off x="2819400" y="2108200"/>
              <a:ext cx="1981200" cy="457200"/>
            </a:xfrm>
            <a:prstGeom prst="rect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r>
                <a: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19400" y="2588312"/>
              <a:ext cx="5994400" cy="2758388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r>
                <a: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32103" y="2018427"/>
              <a:ext cx="1968500" cy="621937"/>
            </a:xfrm>
            <a:prstGeom prst="rect">
              <a:avLst/>
            </a:prstGeom>
            <a:noFill/>
          </p:spPr>
          <p:txBody>
            <a:bodyPr wrap="square" lIns="179208" tIns="143366" rIns="179208" bIns="143366" rtlCol="0">
              <a:spAutoFit/>
            </a:bodyPr>
            <a:lstStyle/>
            <a:p>
              <a:pPr algn="ctr" defTabSz="9137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FFFFFF"/>
                  </a:solidFill>
                </a:rPr>
                <a:t>iOS UI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4826000" y="2108200"/>
              <a:ext cx="1981200" cy="457200"/>
            </a:xfrm>
            <a:prstGeom prst="rect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r>
                <a: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6832600" y="2108200"/>
              <a:ext cx="1981200" cy="45720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r>
                <a:rPr lang="en-US" sz="784" kern="0">
                  <a:solidFill>
                    <a:srgbClr val="00BBF1"/>
                  </a:solidFill>
                  <a:latin typeface="Calibri" panose="020F0502020204030204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845300" y="2018424"/>
              <a:ext cx="1968500" cy="621937"/>
            </a:xfrm>
            <a:prstGeom prst="rect">
              <a:avLst/>
            </a:prstGeom>
            <a:noFill/>
          </p:spPr>
          <p:txBody>
            <a:bodyPr wrap="square" lIns="179208" tIns="143366" rIns="179208" bIns="143366" rtlCol="0">
              <a:spAutoFit/>
            </a:bodyPr>
            <a:lstStyle/>
            <a:p>
              <a:pPr algn="ctr" defTabSz="9137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FFFFFF"/>
                  </a:solidFill>
                </a:rPr>
                <a:t>Windows UI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626798" y="2018423"/>
              <a:ext cx="2353425" cy="621937"/>
            </a:xfrm>
            <a:prstGeom prst="rect">
              <a:avLst/>
            </a:prstGeom>
            <a:noFill/>
          </p:spPr>
          <p:txBody>
            <a:bodyPr wrap="square" lIns="179208" tIns="143366" rIns="179208" bIns="143366" rtlCol="0">
              <a:spAutoFit/>
            </a:bodyPr>
            <a:lstStyle/>
            <a:p>
              <a:pPr algn="ctr" defTabSz="9137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FFFFFF"/>
                  </a:solidFill>
                </a:rPr>
                <a:t>Android UI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46663" y="1803707"/>
            <a:ext cx="3721070" cy="615527"/>
            <a:chOff x="1371601" y="1838670"/>
            <a:chExt cx="3797300" cy="628137"/>
          </a:xfrm>
        </p:grpSpPr>
        <p:sp>
          <p:nvSpPr>
            <p:cNvPr id="47" name="Oval 46"/>
            <p:cNvSpPr/>
            <p:nvPr/>
          </p:nvSpPr>
          <p:spPr bwMode="auto">
            <a:xfrm>
              <a:off x="1371601" y="1841014"/>
              <a:ext cx="625793" cy="62579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endParaRPr lang="en-US" sz="784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2991123" y="1838670"/>
              <a:ext cx="625793" cy="625793"/>
              <a:chOff x="3810000" y="3073400"/>
              <a:chExt cx="1028700" cy="1028700"/>
            </a:xfrm>
          </p:grpSpPr>
          <p:sp>
            <p:nvSpPr>
              <p:cNvPr id="50" name="Oval 49"/>
              <p:cNvSpPr/>
              <p:nvPr/>
            </p:nvSpPr>
            <p:spPr bwMode="auto">
              <a:xfrm>
                <a:off x="3810000" y="3073400"/>
                <a:ext cx="1028700" cy="10287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05" tIns="89605" rIns="33606" bIns="33606" rtlCol="0" anchor="b" anchorCtr="0"/>
              <a:lstStyle/>
              <a:p>
                <a:pPr algn="ctr" defTabSz="913705">
                  <a:defRPr/>
                </a:pPr>
                <a:endPara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51" name="Picture 50" descr="Android_logo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7337" y="3331368"/>
                <a:ext cx="434974" cy="500220"/>
              </a:xfrm>
              <a:prstGeom prst="rect">
                <a:avLst/>
              </a:prstGeom>
            </p:spPr>
          </p:pic>
        </p:grpSp>
        <p:grpSp>
          <p:nvGrpSpPr>
            <p:cNvPr id="52" name="Group 51"/>
            <p:cNvGrpSpPr/>
            <p:nvPr/>
          </p:nvGrpSpPr>
          <p:grpSpPr>
            <a:xfrm>
              <a:off x="4543108" y="1838670"/>
              <a:ext cx="625793" cy="625793"/>
              <a:chOff x="6083300" y="3073400"/>
              <a:chExt cx="1028700" cy="1028700"/>
            </a:xfrm>
          </p:grpSpPr>
          <p:sp>
            <p:nvSpPr>
              <p:cNvPr id="53" name="Oval 52"/>
              <p:cNvSpPr/>
              <p:nvPr/>
            </p:nvSpPr>
            <p:spPr bwMode="auto">
              <a:xfrm>
                <a:off x="6083300" y="3073400"/>
                <a:ext cx="1028700" cy="10287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05" tIns="89605" rIns="33606" bIns="33606" rtlCol="0" anchor="b" anchorCtr="0"/>
              <a:lstStyle/>
              <a:p>
                <a:pPr algn="ctr" defTabSz="913705">
                  <a:defRPr/>
                </a:pPr>
                <a:endPara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54" name="Picture 53" descr="Windows_logo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65885" y="3365500"/>
                <a:ext cx="466044" cy="434974"/>
              </a:xfrm>
              <a:prstGeom prst="rect">
                <a:avLst/>
              </a:prstGeom>
            </p:spPr>
          </p:pic>
        </p:grpSp>
      </p:grpSp>
      <p:sp>
        <p:nvSpPr>
          <p:cNvPr id="67" name="TextBox 66"/>
          <p:cNvSpPr txBox="1"/>
          <p:nvPr/>
        </p:nvSpPr>
        <p:spPr>
          <a:xfrm>
            <a:off x="1011626" y="3518038"/>
            <a:ext cx="4491680" cy="681777"/>
          </a:xfrm>
          <a:prstGeom prst="rect">
            <a:avLst/>
          </a:prstGeom>
          <a:noFill/>
        </p:spPr>
        <p:txBody>
          <a:bodyPr wrap="square" lIns="179208" tIns="143366" rIns="179208" bIns="143366" rtlCol="0">
            <a:spAutoFit/>
          </a:bodyPr>
          <a:lstStyle/>
          <a:p>
            <a:pPr algn="ctr" defTabSz="9137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49" kern="0" dirty="0">
                <a:solidFill>
                  <a:srgbClr val="FFFFFF"/>
                </a:solidFill>
                <a:latin typeface="Segoe UI Light"/>
              </a:rPr>
              <a:t>Shared C# Logic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7129" y="3018201"/>
            <a:ext cx="1700041" cy="36402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033" y="3055814"/>
            <a:ext cx="3848836" cy="3801484"/>
          </a:xfrm>
          <a:prstGeom prst="rect">
            <a:avLst/>
          </a:prstGeom>
        </p:spPr>
      </p:pic>
      <p:pic>
        <p:nvPicPr>
          <p:cNvPr id="33" name="Picture 2" descr="http://www.freeiconspng.com/uploads/ios-7-logo-png-14.png"/>
          <p:cNvPicPr>
            <a:picLocks noChangeAspect="1" noChangeArrowheads="1"/>
          </p:cNvPicPr>
          <p:nvPr/>
        </p:nvPicPr>
        <p:blipFill>
          <a:blip r:embed="rId11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2609" y="1991618"/>
            <a:ext cx="358012" cy="22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1508462-C0D5-3212-1FC0-8F2ED2A6BEA2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Xamarin</a:t>
            </a:r>
          </a:p>
        </p:txBody>
      </p:sp>
    </p:spTree>
    <p:extLst>
      <p:ext uri="{BB962C8B-B14F-4D97-AF65-F5344CB8AC3E}">
        <p14:creationId xmlns:p14="http://schemas.microsoft.com/office/powerpoint/2010/main" val="370301054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1DE849-866A-5A2D-5CD7-6C14BCF0F75B}"/>
              </a:ext>
            </a:extLst>
          </p:cNvPr>
          <p:cNvSpPr txBox="1"/>
          <p:nvPr/>
        </p:nvSpPr>
        <p:spPr>
          <a:xfrm>
            <a:off x="341026" y="1986769"/>
            <a:ext cx="11509948" cy="2884463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5882" b="1" dirty="0">
                <a:latin typeface="+mj-lt"/>
              </a:rPr>
              <a:t>Everything </a:t>
            </a:r>
            <a:r>
              <a:rPr lang="en-US" sz="5882" dirty="0">
                <a:latin typeface="+mj-lt"/>
              </a:rPr>
              <a:t>you can do</a:t>
            </a:r>
          </a:p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5882" dirty="0">
                <a:latin typeface="+mj-lt"/>
              </a:rPr>
              <a:t>in Objective-C, Swift, Java or Kotlin </a:t>
            </a:r>
          </a:p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5882" dirty="0">
                <a:latin typeface="+mj-lt"/>
              </a:rPr>
              <a:t>can be done in </a:t>
            </a:r>
            <a:r>
              <a:rPr lang="en-US" sz="5882" b="1" dirty="0">
                <a:latin typeface="+mj-lt"/>
              </a:rPr>
              <a:t>C# with Xamarin</a:t>
            </a:r>
            <a:endParaRPr lang="en-US" sz="5882" b="1" spc="-294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460345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830510-D3C9-868C-E3B8-3576ECE5E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962" y="1605317"/>
            <a:ext cx="7850897" cy="4416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D29295-39B0-B59C-C826-331CDEBD4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964" y="1605318"/>
            <a:ext cx="7850895" cy="4416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7A64D9-7C96-ECBF-04CB-09CD9C7AE32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97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DF014E-9FF9-6B4A-B382-0E3A3A944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057" y="1690688"/>
            <a:ext cx="7765886" cy="4368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F1430C-0420-90AB-A840-656675A30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057" y="1690687"/>
            <a:ext cx="7765886" cy="436831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BBA81A8-A792-8DC5-7152-0E5269F2809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Xamarin.iOS</a:t>
            </a:r>
            <a:r>
              <a:rPr lang="en-US" dirty="0"/>
              <a:t> – Interface Builder</a:t>
            </a:r>
          </a:p>
        </p:txBody>
      </p:sp>
    </p:spTree>
    <p:extLst>
      <p:ext uri="{BB962C8B-B14F-4D97-AF65-F5344CB8AC3E}">
        <p14:creationId xmlns:p14="http://schemas.microsoft.com/office/powerpoint/2010/main" val="2574661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9C9423-C59B-3FB9-EABF-4DEF3B703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687" y="1589943"/>
            <a:ext cx="7958626" cy="4476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6B36BC-C8A3-660D-2CC1-24F3AE5AE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88" y="1589943"/>
            <a:ext cx="7958626" cy="4476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BF9D2E-5DA6-3CF3-E847-62C14A83237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Xamarin.Android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80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6FCC00-2E57-1419-7EEB-C1FE0EAA7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894" y="765560"/>
            <a:ext cx="1003906" cy="1003906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Mike Irving – Microsoft MVP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Co-organizer of </a:t>
            </a:r>
            <a:r>
              <a:rPr lang="en-US" dirty="0">
                <a:solidFill>
                  <a:srgbClr val="7030A0"/>
                </a:solidFill>
              </a:rPr>
              <a:t>Dot Net North</a:t>
            </a:r>
            <a:r>
              <a:rPr lang="en-US" dirty="0"/>
              <a:t> and </a:t>
            </a:r>
            <a:r>
              <a:rPr lang="en-US" dirty="0" err="1">
                <a:solidFill>
                  <a:srgbClr val="7030A0"/>
                </a:solidFill>
              </a:rPr>
              <a:t>Macc</a:t>
            </a:r>
            <a:r>
              <a:rPr lang="en-US" dirty="0">
                <a:solidFill>
                  <a:srgbClr val="7030A0"/>
                </a:solidFill>
              </a:rPr>
              <a:t> Tech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X / Twitter - </a:t>
            </a:r>
            <a:r>
              <a:rPr lang="en-US" dirty="0">
                <a:solidFill>
                  <a:srgbClr val="7030A0"/>
                </a:solidFill>
              </a:rPr>
              <a:t>twitter.com/mikeirvingweb</a:t>
            </a:r>
          </a:p>
          <a:p>
            <a:pPr algn="l"/>
            <a:br>
              <a:rPr lang="en-US" dirty="0"/>
            </a:br>
            <a:r>
              <a:rPr lang="en-US" dirty="0"/>
              <a:t>LinkedIn - </a:t>
            </a:r>
            <a:r>
              <a:rPr lang="en-US" dirty="0">
                <a:solidFill>
                  <a:srgbClr val="7030A0"/>
                </a:solidFill>
              </a:rPr>
              <a:t>linkedin.com/in/mikeirving</a:t>
            </a:r>
          </a:p>
          <a:p>
            <a:pPr algn="l"/>
            <a:br>
              <a:rPr lang="en-US" dirty="0"/>
            </a:br>
            <a:r>
              <a:rPr lang="en-US" dirty="0"/>
              <a:t>GitHub - </a:t>
            </a:r>
            <a:r>
              <a:rPr lang="en-US" dirty="0">
                <a:solidFill>
                  <a:srgbClr val="7030A0"/>
                </a:solidFill>
              </a:rPr>
              <a:t>github.com/mikeirvingweb</a:t>
            </a:r>
          </a:p>
          <a:p>
            <a:pPr algn="l"/>
            <a:br>
              <a:rPr lang="en-US" dirty="0"/>
            </a:br>
            <a:r>
              <a:rPr lang="en-US" dirty="0"/>
              <a:t>Stack Overflow - </a:t>
            </a:r>
            <a:r>
              <a:rPr lang="en-US" dirty="0">
                <a:solidFill>
                  <a:srgbClr val="7030A0"/>
                </a:solidFill>
              </a:rPr>
              <a:t>stackoverflow.com/users/482901/mike-irving</a:t>
            </a:r>
          </a:p>
          <a:p>
            <a:pPr algn="l"/>
            <a:br>
              <a:rPr lang="en-US" dirty="0"/>
            </a:br>
            <a:br>
              <a:rPr lang="en-US" dirty="0"/>
            </a:br>
            <a:r>
              <a:rPr lang="en-US" dirty="0"/>
              <a:t>Website &amp; Blog - </a:t>
            </a:r>
            <a:r>
              <a:rPr lang="en-US" dirty="0">
                <a:solidFill>
                  <a:srgbClr val="7030A0"/>
                </a:solidFill>
              </a:rPr>
              <a:t>mike-irving.co.uk</a:t>
            </a:r>
          </a:p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3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1DE849-866A-5A2D-5CD7-6C14BCF0F75B}"/>
              </a:ext>
            </a:extLst>
          </p:cNvPr>
          <p:cNvSpPr txBox="1"/>
          <p:nvPr/>
        </p:nvSpPr>
        <p:spPr>
          <a:xfrm>
            <a:off x="341026" y="1690688"/>
            <a:ext cx="1882002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Native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F2DD7-79EA-4A2E-888D-54AE022ADB95}"/>
              </a:ext>
            </a:extLst>
          </p:cNvPr>
          <p:cNvSpPr/>
          <p:nvPr/>
        </p:nvSpPr>
        <p:spPr>
          <a:xfrm>
            <a:off x="5940723" y="2312702"/>
            <a:ext cx="45719" cy="373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76449-2763-CE53-6F9A-D6F22F554FD6}"/>
              </a:ext>
            </a:extLst>
          </p:cNvPr>
          <p:cNvSpPr txBox="1"/>
          <p:nvPr/>
        </p:nvSpPr>
        <p:spPr>
          <a:xfrm>
            <a:off x="6095704" y="1690688"/>
            <a:ext cx="2668734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Disadvantages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170EEC-C917-0093-62E8-DA226D6E1957}"/>
              </a:ext>
            </a:extLst>
          </p:cNvPr>
          <p:cNvSpPr txBox="1">
            <a:spLocks/>
          </p:cNvSpPr>
          <p:nvPr/>
        </p:nvSpPr>
        <p:spPr>
          <a:xfrm>
            <a:off x="406878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Use C# instead of Obj-C or Java</a:t>
            </a:r>
          </a:p>
          <a:p>
            <a:pPr algn="l"/>
            <a:br>
              <a:rPr lang="en-US" dirty="0"/>
            </a:br>
            <a:r>
              <a:rPr lang="en-US" dirty="0"/>
              <a:t>Full native API / SDK reach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Fast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Visual Studio (or Xamarin Studio)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D92E34-BF1F-4ED4-4740-45F97A102342}"/>
              </a:ext>
            </a:extLst>
          </p:cNvPr>
          <p:cNvSpPr txBox="1">
            <a:spLocks/>
          </p:cNvSpPr>
          <p:nvPr/>
        </p:nvSpPr>
        <p:spPr>
          <a:xfrm>
            <a:off x="6205560" y="2379062"/>
            <a:ext cx="5400286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Not fully Cross-Platform</a:t>
            </a:r>
            <a:br>
              <a:rPr lang="en-US" dirty="0"/>
            </a:br>
            <a:r>
              <a:rPr lang="en-US" dirty="0"/>
              <a:t> - not write once, run everywhere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Relied on Xcode Interface Builder (iOS)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iOS dev only with a Mac (initially)</a:t>
            </a:r>
            <a:br>
              <a:rPr lang="en-US" dirty="0"/>
            </a:b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290196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50F9F2-DD99-042C-B15E-59EB72E2A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88" y="931119"/>
            <a:ext cx="603812" cy="530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EDA085-98E7-F3C5-E98B-614B7A7A7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224" y="1565030"/>
            <a:ext cx="8025551" cy="451437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6B9C963-B215-5C1B-4769-73B0126C0D2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Studio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C40795-3601-3860-B47E-8A1B45C36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3224" y="1565031"/>
            <a:ext cx="8025550" cy="4514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A194A3-2AD8-DA15-6BA7-09D70B43A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3223" y="1565031"/>
            <a:ext cx="8025550" cy="4514372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9F4976B-9B59-A675-5C7F-3462AC5DD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741" y="1565029"/>
            <a:ext cx="8286514" cy="451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9151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1DE849-866A-5A2D-5CD7-6C14BCF0F75B}"/>
              </a:ext>
            </a:extLst>
          </p:cNvPr>
          <p:cNvSpPr txBox="1"/>
          <p:nvPr/>
        </p:nvSpPr>
        <p:spPr>
          <a:xfrm>
            <a:off x="341026" y="1690688"/>
            <a:ext cx="1882002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Studio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F2DD7-79EA-4A2E-888D-54AE022ADB95}"/>
              </a:ext>
            </a:extLst>
          </p:cNvPr>
          <p:cNvSpPr/>
          <p:nvPr/>
        </p:nvSpPr>
        <p:spPr>
          <a:xfrm>
            <a:off x="5940723" y="2312702"/>
            <a:ext cx="45719" cy="373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76449-2763-CE53-6F9A-D6F22F554FD6}"/>
              </a:ext>
            </a:extLst>
          </p:cNvPr>
          <p:cNvSpPr txBox="1"/>
          <p:nvPr/>
        </p:nvSpPr>
        <p:spPr>
          <a:xfrm>
            <a:off x="6095704" y="1690688"/>
            <a:ext cx="2668734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Disadvantages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262CF7-E767-C329-C218-220AC7B533C3}"/>
              </a:ext>
            </a:extLst>
          </p:cNvPr>
          <p:cNvSpPr txBox="1">
            <a:spLocks/>
          </p:cNvSpPr>
          <p:nvPr/>
        </p:nvSpPr>
        <p:spPr>
          <a:xfrm>
            <a:off x="406878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Develop on a Mac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Direct access to iOS Simulator</a:t>
            </a:r>
          </a:p>
          <a:p>
            <a:pPr algn="l"/>
            <a:br>
              <a:rPr lang="en-US" dirty="0"/>
            </a:br>
            <a:r>
              <a:rPr lang="en-US" dirty="0"/>
              <a:t>Lightweight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6EDE0CB-176E-CA51-8679-B470818EA3F1}"/>
              </a:ext>
            </a:extLst>
          </p:cNvPr>
          <p:cNvSpPr txBox="1">
            <a:spLocks/>
          </p:cNvSpPr>
          <p:nvPr/>
        </p:nvSpPr>
        <p:spPr>
          <a:xfrm>
            <a:off x="6205560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Not a full IDE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Lack of support for most other .NET workloads and project types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727993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E532E8-C6E5-31E8-0720-521095D70946}"/>
              </a:ext>
            </a:extLst>
          </p:cNvPr>
          <p:cNvSpPr txBox="1"/>
          <p:nvPr/>
        </p:nvSpPr>
        <p:spPr>
          <a:xfrm>
            <a:off x="341026" y="1690688"/>
            <a:ext cx="1882002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ACFD54-DC4A-BE46-E5F4-086CB777B4D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Portable Class Libraries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EDE06E-F033-D982-BD25-80A0801E3BB3}"/>
              </a:ext>
            </a:extLst>
          </p:cNvPr>
          <p:cNvSpPr/>
          <p:nvPr/>
        </p:nvSpPr>
        <p:spPr>
          <a:xfrm>
            <a:off x="5940723" y="2312702"/>
            <a:ext cx="45719" cy="373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95820-DFCC-611E-A9AC-F58AA2646E8D}"/>
              </a:ext>
            </a:extLst>
          </p:cNvPr>
          <p:cNvSpPr txBox="1"/>
          <p:nvPr/>
        </p:nvSpPr>
        <p:spPr>
          <a:xfrm>
            <a:off x="6095704" y="1690688"/>
            <a:ext cx="2668734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Disadvantages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AAA5EA-8976-EBEB-74CC-9CC890783F86}"/>
              </a:ext>
            </a:extLst>
          </p:cNvPr>
          <p:cNvSpPr txBox="1">
            <a:spLocks/>
          </p:cNvSpPr>
          <p:nvPr/>
        </p:nvSpPr>
        <p:spPr>
          <a:xfrm>
            <a:off x="406878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Share business logic between apps and projects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Cross-platform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Code re-use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Share with non-App projects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98CA92-24DD-E599-5B97-DD8E3EB2CBB8}"/>
              </a:ext>
            </a:extLst>
          </p:cNvPr>
          <p:cNvSpPr txBox="1">
            <a:spLocks/>
          </p:cNvSpPr>
          <p:nvPr/>
        </p:nvSpPr>
        <p:spPr>
          <a:xfrm>
            <a:off x="6205560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Needing to avoid platform specific and .NET version specific gotchas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not for shared UI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replacement: .NET Standard libraries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271193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6C9DAD-6248-4FBB-2768-81AC2FDB21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Xamarin.Forms</a:t>
            </a:r>
            <a:r>
              <a:rPr lang="en-US" dirty="0"/>
              <a:t> – C# + XAML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FA2F6-E2E7-B22A-7A24-2AEDE84F7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702" y="1591407"/>
            <a:ext cx="8198596" cy="445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9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/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A8AEC6-9802-F6D5-8DC0-02953D081862}"/>
              </a:ext>
            </a:extLst>
          </p:cNvPr>
          <p:cNvSpPr txBox="1">
            <a:spLocks/>
          </p:cNvSpPr>
          <p:nvPr/>
        </p:nvSpPr>
        <p:spPr>
          <a:xfrm>
            <a:off x="693755" y="4131944"/>
            <a:ext cx="2375146" cy="5427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err="1"/>
              <a:t>Xamarin.Forms</a:t>
            </a:r>
            <a:br>
              <a:rPr lang="en-US" sz="1500" b="1" dirty="0"/>
            </a:br>
            <a:r>
              <a:rPr lang="en-US" sz="1500" b="1" dirty="0"/>
              <a:t>XAML + C#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A833B2-6CC8-772D-0B15-79C91941AF5F}"/>
              </a:ext>
            </a:extLst>
          </p:cNvPr>
          <p:cNvGrpSpPr/>
          <p:nvPr/>
        </p:nvGrpSpPr>
        <p:grpSpPr>
          <a:xfrm>
            <a:off x="693755" y="3435167"/>
            <a:ext cx="668086" cy="668086"/>
            <a:chOff x="7135625" y="2935980"/>
            <a:chExt cx="1574643" cy="15746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14CAFFA-7B68-F785-43B2-D2C15B5F4D8F}"/>
                </a:ext>
              </a:extLst>
            </p:cNvPr>
            <p:cNvSpPr/>
            <p:nvPr/>
          </p:nvSpPr>
          <p:spPr bwMode="auto">
            <a:xfrm>
              <a:off x="7135625" y="2935980"/>
              <a:ext cx="1574643" cy="157464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ADD300-30C5-7651-6F96-3EDE35545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1709" y="3278114"/>
              <a:ext cx="614925" cy="75191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43F59C-EA4A-CB5D-C8D2-B7EE3741D279}"/>
              </a:ext>
            </a:extLst>
          </p:cNvPr>
          <p:cNvGrpSpPr/>
          <p:nvPr/>
        </p:nvGrpSpPr>
        <p:grpSpPr>
          <a:xfrm>
            <a:off x="1547285" y="3435167"/>
            <a:ext cx="668086" cy="668086"/>
            <a:chOff x="11434337" y="2930084"/>
            <a:chExt cx="1574643" cy="157464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FBDB6D5-E8B0-A68B-8092-BB60BB3433DC}"/>
                </a:ext>
              </a:extLst>
            </p:cNvPr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rgbClr val="3BB7A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9DA1328-43A0-262B-DDFB-161AE387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88D905-89A8-4B19-FD60-8020E1B610B9}"/>
              </a:ext>
            </a:extLst>
          </p:cNvPr>
          <p:cNvGrpSpPr/>
          <p:nvPr/>
        </p:nvGrpSpPr>
        <p:grpSpPr>
          <a:xfrm>
            <a:off x="2400815" y="3429000"/>
            <a:ext cx="668086" cy="668086"/>
            <a:chOff x="15720599" y="2954983"/>
            <a:chExt cx="1574643" cy="157464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978296C-4A86-A671-5A19-B80D636713F5}"/>
                </a:ext>
              </a:extLst>
            </p:cNvPr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8011C3B-48B4-1F3F-09A6-80EB9D1F7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8872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/>
              <a:t>2006</a:t>
            </a:r>
          </a:p>
          <a:p>
            <a:pPr algn="l"/>
            <a:r>
              <a:rPr lang="en-US" sz="1500" b="1" dirty="0"/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/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/>
              <a:t>2014</a:t>
            </a:r>
          </a:p>
          <a:p>
            <a:pPr algn="l"/>
            <a:r>
              <a:rPr lang="en-US" sz="1500" b="1" dirty="0"/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/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A8AEC6-9802-F6D5-8DC0-02953D081862}"/>
              </a:ext>
            </a:extLst>
          </p:cNvPr>
          <p:cNvSpPr txBox="1">
            <a:spLocks/>
          </p:cNvSpPr>
          <p:nvPr/>
        </p:nvSpPr>
        <p:spPr>
          <a:xfrm>
            <a:off x="693755" y="4131944"/>
            <a:ext cx="2375146" cy="5427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err="1"/>
              <a:t>Xamarin.Forms</a:t>
            </a:r>
            <a:br>
              <a:rPr lang="en-US" sz="1500" b="1" dirty="0"/>
            </a:br>
            <a:r>
              <a:rPr lang="en-US" sz="1500" b="1" dirty="0"/>
              <a:t>XAML + C#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A833B2-6CC8-772D-0B15-79C91941AF5F}"/>
              </a:ext>
            </a:extLst>
          </p:cNvPr>
          <p:cNvGrpSpPr/>
          <p:nvPr/>
        </p:nvGrpSpPr>
        <p:grpSpPr>
          <a:xfrm>
            <a:off x="693755" y="3435167"/>
            <a:ext cx="668086" cy="668086"/>
            <a:chOff x="7135625" y="2935980"/>
            <a:chExt cx="1574643" cy="15746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14CAFFA-7B68-F785-43B2-D2C15B5F4D8F}"/>
                </a:ext>
              </a:extLst>
            </p:cNvPr>
            <p:cNvSpPr/>
            <p:nvPr/>
          </p:nvSpPr>
          <p:spPr bwMode="auto">
            <a:xfrm>
              <a:off x="7135625" y="2935980"/>
              <a:ext cx="1574643" cy="157464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ADD300-30C5-7651-6F96-3EDE35545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1709" y="3278114"/>
              <a:ext cx="614925" cy="75191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43F59C-EA4A-CB5D-C8D2-B7EE3741D279}"/>
              </a:ext>
            </a:extLst>
          </p:cNvPr>
          <p:cNvGrpSpPr/>
          <p:nvPr/>
        </p:nvGrpSpPr>
        <p:grpSpPr>
          <a:xfrm>
            <a:off x="1547285" y="3435167"/>
            <a:ext cx="668086" cy="668086"/>
            <a:chOff x="11434337" y="2930084"/>
            <a:chExt cx="1574643" cy="157464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FBDB6D5-E8B0-A68B-8092-BB60BB3433DC}"/>
                </a:ext>
              </a:extLst>
            </p:cNvPr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rgbClr val="3BB7A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9DA1328-43A0-262B-DDFB-161AE387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88D905-89A8-4B19-FD60-8020E1B610B9}"/>
              </a:ext>
            </a:extLst>
          </p:cNvPr>
          <p:cNvGrpSpPr/>
          <p:nvPr/>
        </p:nvGrpSpPr>
        <p:grpSpPr>
          <a:xfrm>
            <a:off x="2400815" y="3429000"/>
            <a:ext cx="668086" cy="668086"/>
            <a:chOff x="15720599" y="2954983"/>
            <a:chExt cx="1574643" cy="157464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978296C-4A86-A671-5A19-B80D636713F5}"/>
                </a:ext>
              </a:extLst>
            </p:cNvPr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8011C3B-48B4-1F3F-09A6-80EB9D1F7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F84A35-DAD8-379B-8F59-191A83C5F201}"/>
              </a:ext>
            </a:extLst>
          </p:cNvPr>
          <p:cNvSpPr txBox="1">
            <a:spLocks/>
          </p:cNvSpPr>
          <p:nvPr/>
        </p:nvSpPr>
        <p:spPr>
          <a:xfrm>
            <a:off x="3496534" y="1975773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WPF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4727EB-8826-BB55-187C-6A8ECB70A10A}"/>
              </a:ext>
            </a:extLst>
          </p:cNvPr>
          <p:cNvSpPr txBox="1">
            <a:spLocks/>
          </p:cNvSpPr>
          <p:nvPr/>
        </p:nvSpPr>
        <p:spPr>
          <a:xfrm>
            <a:off x="3496534" y="2195869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Silverlight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5E260BB-D7B6-C3E4-2D6C-DB9048A42371}"/>
              </a:ext>
            </a:extLst>
          </p:cNvPr>
          <p:cNvSpPr txBox="1">
            <a:spLocks/>
          </p:cNvSpPr>
          <p:nvPr/>
        </p:nvSpPr>
        <p:spPr>
          <a:xfrm>
            <a:off x="3498294" y="3199321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WinRT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699098-B2B8-8C90-704C-D4936DBD38BE}"/>
              </a:ext>
            </a:extLst>
          </p:cNvPr>
          <p:cNvSpPr txBox="1">
            <a:spLocks/>
          </p:cNvSpPr>
          <p:nvPr/>
        </p:nvSpPr>
        <p:spPr>
          <a:xfrm>
            <a:off x="3495083" y="3820421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UWP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8F4550-548E-CBD7-C0C1-7E13FA36E4BC}"/>
              </a:ext>
            </a:extLst>
          </p:cNvPr>
          <p:cNvSpPr txBox="1">
            <a:spLocks/>
          </p:cNvSpPr>
          <p:nvPr/>
        </p:nvSpPr>
        <p:spPr>
          <a:xfrm>
            <a:off x="3495083" y="5123006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WinUI</a:t>
            </a:r>
            <a:endParaRPr lang="en-US" sz="15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85E28E-3873-48DC-2E6C-B982A349C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025" y="3820420"/>
            <a:ext cx="271999" cy="271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D97507-95ED-5418-2F52-0ECD628F2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6025" y="5123005"/>
            <a:ext cx="273445" cy="271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517A44-7437-6247-A794-A512A4EE9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0029" y="3196702"/>
            <a:ext cx="270912" cy="272000"/>
          </a:xfrm>
          <a:prstGeom prst="rect">
            <a:avLst/>
          </a:prstGeom>
        </p:spPr>
      </p:pic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119C12B-7274-36CE-A92D-10EEFE6AFE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53975" y="2172338"/>
          <a:ext cx="318740" cy="319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4760248" imgH="4765798" progId="">
                  <p:embed/>
                </p:oleObj>
              </mc:Choice>
              <mc:Fallback>
                <p:oleObj r:id="rId8" imgW="4760248" imgH="4765798" progId="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9119C12B-7274-36CE-A92D-10EEFE6AFE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53975" y="2172338"/>
                        <a:ext cx="318740" cy="319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12A3A444-E606-4F50-2C74-B29348338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278" y="3190480"/>
            <a:ext cx="270912" cy="272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33AC1E-C9B2-7F33-CBA5-AB407283F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191" y="3817499"/>
            <a:ext cx="271999" cy="2719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52141D8-D524-02A7-F5C6-4FED803AC0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4357" y="3807628"/>
            <a:ext cx="324316" cy="32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58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267013" y="5047546"/>
            <a:ext cx="5320966" cy="8310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550" dirty="0"/>
              <a:t>With </a:t>
            </a:r>
            <a:r>
              <a:rPr lang="en-US" sz="2550" dirty="0" err="1"/>
              <a:t>Xamarin.Forms</a:t>
            </a:r>
            <a:r>
              <a:rPr lang="en-US" sz="2550" dirty="0"/>
              <a:t>:</a:t>
            </a:r>
            <a:br>
              <a:rPr lang="en-US" sz="2550" dirty="0"/>
            </a:br>
            <a:r>
              <a:rPr lang="en-US" sz="2550" dirty="0"/>
              <a:t>More code-sharing, all native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60901" y="5047546"/>
            <a:ext cx="5320967" cy="585166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550" dirty="0"/>
              <a:t>Traditional Xamarin approach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39266" y="1739240"/>
            <a:ext cx="5364237" cy="2927835"/>
            <a:chOff x="5759228" y="2930084"/>
            <a:chExt cx="12896749" cy="7039127"/>
          </a:xfrm>
        </p:grpSpPr>
        <p:grpSp>
          <p:nvGrpSpPr>
            <p:cNvPr id="5" name="Group 4"/>
            <p:cNvGrpSpPr/>
            <p:nvPr/>
          </p:nvGrpSpPr>
          <p:grpSpPr>
            <a:xfrm>
              <a:off x="5806133" y="4879505"/>
              <a:ext cx="4226198" cy="1613384"/>
              <a:chOff x="5806133" y="4879505"/>
              <a:chExt cx="4226198" cy="1613384"/>
            </a:xfrm>
          </p:grpSpPr>
          <p:sp>
            <p:nvSpPr>
              <p:cNvPr id="88" name="Rectangle 87"/>
              <p:cNvSpPr/>
              <p:nvPr/>
            </p:nvSpPr>
            <p:spPr bwMode="auto">
              <a:xfrm>
                <a:off x="5806134" y="4879505"/>
                <a:ext cx="4226197" cy="161338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r>
                  <a:rPr lang="en-US" sz="784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rPr>
                  <a:t> 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5806133" y="5024463"/>
                <a:ext cx="4208155" cy="1288182"/>
              </a:xfrm>
              <a:prstGeom prst="rect">
                <a:avLst/>
              </a:prstGeom>
              <a:noFill/>
            </p:spPr>
            <p:txBody>
              <a:bodyPr wrap="square" lIns="179260" tIns="143407" rIns="179260" bIns="143407" rtlCol="0">
                <a:spAutoFit/>
              </a:bodyPr>
              <a:lstStyle/>
              <a:p>
                <a:pPr algn="ctr" defTabSz="913939">
                  <a:defRPr/>
                </a:pPr>
                <a:r>
                  <a:rPr lang="en-US" sz="1600" dirty="0">
                    <a:solidFill>
                      <a:srgbClr val="FFFFFF"/>
                    </a:solidFill>
                    <a:latin typeface="Segoe UI Semibold" panose="020B0702040204020203" pitchFamily="34" charset="0"/>
                  </a:rPr>
                  <a:t>iOS UI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4336000" y="4879505"/>
              <a:ext cx="4292952" cy="1613384"/>
              <a:chOff x="14336000" y="4879505"/>
              <a:chExt cx="4292952" cy="1613384"/>
            </a:xfrm>
          </p:grpSpPr>
          <p:sp>
            <p:nvSpPr>
              <p:cNvPr id="86" name="Rectangle 85"/>
              <p:cNvSpPr/>
              <p:nvPr/>
            </p:nvSpPr>
            <p:spPr bwMode="auto">
              <a:xfrm>
                <a:off x="14363955" y="4879505"/>
                <a:ext cx="4235307" cy="161338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r>
                  <a:rPr lang="en-US" sz="784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rPr>
                  <a:t> 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14336000" y="5049365"/>
                <a:ext cx="4292952" cy="1288264"/>
              </a:xfrm>
              <a:prstGeom prst="rect">
                <a:avLst/>
              </a:prstGeom>
              <a:noFill/>
            </p:spPr>
            <p:txBody>
              <a:bodyPr wrap="square" lIns="179260" tIns="143407" rIns="179260" bIns="143407" rtlCol="0">
                <a:spAutoFit/>
              </a:bodyPr>
              <a:lstStyle/>
              <a:p>
                <a:pPr algn="ctr" defTabSz="913939">
                  <a:defRPr/>
                </a:pPr>
                <a:r>
                  <a:rPr lang="en-US" sz="1600" dirty="0">
                    <a:solidFill>
                      <a:srgbClr val="FFFFFF"/>
                    </a:solidFill>
                    <a:latin typeface="Segoe UI Semibold" panose="020B0702040204020203" pitchFamily="34" charset="0"/>
                  </a:rPr>
                  <a:t>Windows UI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0095736" y="4879505"/>
              <a:ext cx="4217265" cy="1613384"/>
              <a:chOff x="10095736" y="4879505"/>
              <a:chExt cx="4217265" cy="1613384"/>
            </a:xfrm>
          </p:grpSpPr>
          <p:sp>
            <p:nvSpPr>
              <p:cNvPr id="87" name="Rectangle 86"/>
              <p:cNvSpPr/>
              <p:nvPr/>
            </p:nvSpPr>
            <p:spPr bwMode="auto">
              <a:xfrm>
                <a:off x="10095740" y="4879505"/>
                <a:ext cx="4217261" cy="161338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r>
                  <a:rPr lang="en-US" sz="784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rPr>
                  <a:t> 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10095736" y="5049365"/>
                <a:ext cx="4208157" cy="1288182"/>
              </a:xfrm>
              <a:prstGeom prst="rect">
                <a:avLst/>
              </a:prstGeom>
              <a:noFill/>
            </p:spPr>
            <p:txBody>
              <a:bodyPr wrap="square" lIns="179260" tIns="143407" rIns="179260" bIns="143407" rtlCol="0">
                <a:spAutoFit/>
              </a:bodyPr>
              <a:lstStyle/>
              <a:p>
                <a:pPr algn="ctr" defTabSz="913939">
                  <a:defRPr/>
                </a:pPr>
                <a:r>
                  <a:rPr lang="en-US" sz="1600" dirty="0">
                    <a:solidFill>
                      <a:srgbClr val="FFFFFF"/>
                    </a:solidFill>
                    <a:latin typeface="Segoe UI Semibold" panose="020B0702040204020203" pitchFamily="34" charset="0"/>
                  </a:rPr>
                  <a:t>Android UI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5759228" y="6559171"/>
              <a:ext cx="12896749" cy="3410040"/>
              <a:chOff x="5759228" y="6559171"/>
              <a:chExt cx="12896749" cy="3410040"/>
            </a:xfrm>
          </p:grpSpPr>
          <p:sp>
            <p:nvSpPr>
              <p:cNvPr id="85" name="Rectangle 84"/>
              <p:cNvSpPr/>
              <p:nvPr/>
            </p:nvSpPr>
            <p:spPr bwMode="auto">
              <a:xfrm>
                <a:off x="5784744" y="6559171"/>
                <a:ext cx="12820280" cy="341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r>
                  <a:rPr lang="en-US" sz="784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rPr>
                  <a:t> 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5759228" y="7253581"/>
                <a:ext cx="12896749" cy="1941412"/>
              </a:xfrm>
              <a:prstGeom prst="rect">
                <a:avLst/>
              </a:prstGeom>
              <a:noFill/>
            </p:spPr>
            <p:txBody>
              <a:bodyPr wrap="square" lIns="179260" tIns="143407" rIns="179260" bIns="143407" rtlCol="0">
                <a:spAutoFit/>
              </a:bodyPr>
              <a:lstStyle/>
              <a:p>
                <a:pPr algn="ctr" defTabSz="913939">
                  <a:defRPr/>
                </a:pPr>
                <a:r>
                  <a:rPr lang="en-US" sz="3300" dirty="0">
                    <a:solidFill>
                      <a:srgbClr val="FFFFFF"/>
                    </a:solidFill>
                    <a:latin typeface="Segoe UI Semibold" panose="020B0702040204020203" pitchFamily="34" charset="0"/>
                  </a:rPr>
                  <a:t>Shared C# Logic</a:t>
                </a: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7135625" y="2935980"/>
              <a:ext cx="1574643" cy="1574643"/>
              <a:chOff x="7135625" y="2935980"/>
              <a:chExt cx="1574643" cy="1574643"/>
            </a:xfrm>
          </p:grpSpPr>
          <p:sp>
            <p:nvSpPr>
              <p:cNvPr id="94" name="Oval 93"/>
              <p:cNvSpPr/>
              <p:nvPr/>
            </p:nvSpPr>
            <p:spPr bwMode="auto">
              <a:xfrm>
                <a:off x="7135625" y="2935980"/>
                <a:ext cx="1574643" cy="157464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endParaRPr lang="en-US" sz="784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21709" y="3278114"/>
                <a:ext cx="614925" cy="751918"/>
              </a:xfrm>
              <a:prstGeom prst="rect">
                <a:avLst/>
              </a:prstGeom>
            </p:spPr>
          </p:pic>
        </p:grpSp>
        <p:grpSp>
          <p:nvGrpSpPr>
            <p:cNvPr id="96" name="Group 95"/>
            <p:cNvGrpSpPr/>
            <p:nvPr/>
          </p:nvGrpSpPr>
          <p:grpSpPr>
            <a:xfrm>
              <a:off x="11434337" y="2930084"/>
              <a:ext cx="1574643" cy="1574643"/>
              <a:chOff x="11434337" y="2930084"/>
              <a:chExt cx="1574643" cy="1574643"/>
            </a:xfrm>
          </p:grpSpPr>
          <p:sp>
            <p:nvSpPr>
              <p:cNvPr id="97" name="Oval 96"/>
              <p:cNvSpPr/>
              <p:nvPr/>
            </p:nvSpPr>
            <p:spPr bwMode="auto">
              <a:xfrm>
                <a:off x="11434337" y="2930084"/>
                <a:ext cx="1574643" cy="157464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endParaRPr lang="en-US" sz="784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884585" y="3297434"/>
                <a:ext cx="674145" cy="810875"/>
              </a:xfrm>
              <a:prstGeom prst="rect">
                <a:avLst/>
              </a:prstGeom>
            </p:spPr>
          </p:pic>
        </p:grpSp>
        <p:grpSp>
          <p:nvGrpSpPr>
            <p:cNvPr id="99" name="Group 98"/>
            <p:cNvGrpSpPr/>
            <p:nvPr/>
          </p:nvGrpSpPr>
          <p:grpSpPr>
            <a:xfrm>
              <a:off x="15720599" y="2954983"/>
              <a:ext cx="1574643" cy="1574643"/>
              <a:chOff x="15720599" y="2954983"/>
              <a:chExt cx="1574643" cy="1574643"/>
            </a:xfrm>
          </p:grpSpPr>
          <p:sp>
            <p:nvSpPr>
              <p:cNvPr id="100" name="Oval 99"/>
              <p:cNvSpPr/>
              <p:nvPr/>
            </p:nvSpPr>
            <p:spPr bwMode="auto">
              <a:xfrm>
                <a:off x="15720599" y="2954983"/>
                <a:ext cx="1574643" cy="157464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endParaRPr lang="en-US" sz="784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157680" y="3419025"/>
                <a:ext cx="657956" cy="657763"/>
              </a:xfrm>
              <a:prstGeom prst="rect">
                <a:avLst/>
              </a:prstGeom>
            </p:spPr>
          </p:pic>
        </p:grpSp>
      </p:grpSp>
      <p:sp>
        <p:nvSpPr>
          <p:cNvPr id="125" name="Rectangle 124"/>
          <p:cNvSpPr/>
          <p:nvPr/>
        </p:nvSpPr>
        <p:spPr bwMode="auto">
          <a:xfrm>
            <a:off x="6264887" y="2550078"/>
            <a:ext cx="1757832" cy="132947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1" tIns="89631" rIns="33615" bIns="33615" rtlCol="0" anchor="b" anchorCtr="0"/>
          <a:lstStyle/>
          <a:p>
            <a:pPr algn="ctr" defTabSz="913875">
              <a:defRPr/>
            </a:pPr>
            <a:r>
              <a: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9824403" y="2550078"/>
            <a:ext cx="1761622" cy="132947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1" tIns="89631" rIns="33615" bIns="33615" rtlCol="0" anchor="b" anchorCtr="0"/>
          <a:lstStyle/>
          <a:p>
            <a:pPr algn="ctr" defTabSz="913875">
              <a:defRPr/>
            </a:pPr>
            <a:r>
              <a: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8049095" y="2550078"/>
            <a:ext cx="1754115" cy="132947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1" tIns="89631" rIns="33615" bIns="33615" rtlCol="0" anchor="b" anchorCtr="0"/>
          <a:lstStyle/>
          <a:p>
            <a:pPr algn="ctr" defTabSz="913875">
              <a:defRPr/>
            </a:pPr>
            <a:r>
              <a: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rPr>
              <a:t> 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6245378" y="3248712"/>
            <a:ext cx="5364237" cy="1418363"/>
            <a:chOff x="5759228" y="6559171"/>
            <a:chExt cx="12896749" cy="3410040"/>
          </a:xfrm>
        </p:grpSpPr>
        <p:sp>
          <p:nvSpPr>
            <p:cNvPr id="119" name="Rectangle 118"/>
            <p:cNvSpPr/>
            <p:nvPr/>
          </p:nvSpPr>
          <p:spPr bwMode="auto">
            <a:xfrm>
              <a:off x="5784744" y="6559171"/>
              <a:ext cx="12820280" cy="3410040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1" tIns="89631" rIns="33615" bIns="33615" rtlCol="0" anchor="b" anchorCtr="0"/>
            <a:lstStyle/>
            <a:p>
              <a:pPr algn="ctr" defTabSz="913875">
                <a:defRPr/>
              </a:pPr>
              <a:r>
                <a:rPr lang="en-US" sz="784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759228" y="7253581"/>
              <a:ext cx="12896749" cy="1941412"/>
            </a:xfrm>
            <a:prstGeom prst="rect">
              <a:avLst/>
            </a:prstGeom>
            <a:noFill/>
          </p:spPr>
          <p:txBody>
            <a:bodyPr wrap="square" lIns="179260" tIns="143407" rIns="179260" bIns="143407" rtlCol="0">
              <a:spAutoFit/>
            </a:bodyPr>
            <a:lstStyle/>
            <a:p>
              <a:pPr algn="ctr" defTabSz="913939">
                <a:defRPr/>
              </a:pPr>
              <a:r>
                <a:rPr lang="en-US" sz="3300" dirty="0">
                  <a:solidFill>
                    <a:srgbClr val="FFFFFF"/>
                  </a:solidFill>
                  <a:latin typeface="Segoe UI Semibold" panose="020B0702040204020203" pitchFamily="34" charset="0"/>
                </a:rPr>
                <a:t>Shared C# Logic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6817872" y="1741693"/>
            <a:ext cx="654953" cy="654953"/>
            <a:chOff x="7135625" y="2935980"/>
            <a:chExt cx="1574643" cy="1574643"/>
          </a:xfrm>
        </p:grpSpPr>
        <p:sp>
          <p:nvSpPr>
            <p:cNvPr id="117" name="Oval 116"/>
            <p:cNvSpPr/>
            <p:nvPr/>
          </p:nvSpPr>
          <p:spPr bwMode="auto">
            <a:xfrm>
              <a:off x="7135625" y="2935980"/>
              <a:ext cx="1574643" cy="157464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1" tIns="89631" rIns="33615" bIns="33615" rtlCol="0" anchor="b" anchorCtr="0"/>
            <a:lstStyle/>
            <a:p>
              <a:pPr algn="ctr" defTabSz="913875">
                <a:defRPr/>
              </a:pPr>
              <a:endPara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1709" y="3278114"/>
              <a:ext cx="614925" cy="751918"/>
            </a:xfrm>
            <a:prstGeom prst="rect">
              <a:avLst/>
            </a:prstGeom>
          </p:spPr>
        </p:pic>
      </p:grpSp>
      <p:grpSp>
        <p:nvGrpSpPr>
          <p:cNvPr id="111" name="Group 110"/>
          <p:cNvGrpSpPr/>
          <p:nvPr/>
        </p:nvGrpSpPr>
        <p:grpSpPr>
          <a:xfrm>
            <a:off x="8605866" y="1739240"/>
            <a:ext cx="654953" cy="654953"/>
            <a:chOff x="11434337" y="2930084"/>
            <a:chExt cx="1574643" cy="1574643"/>
          </a:xfrm>
        </p:grpSpPr>
        <p:sp>
          <p:nvSpPr>
            <p:cNvPr id="115" name="Oval 114"/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rgbClr val="3BB7A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1" tIns="89631" rIns="33615" bIns="33615" rtlCol="0" anchor="b" anchorCtr="0"/>
            <a:lstStyle/>
            <a:p>
              <a:pPr algn="ctr" defTabSz="913875">
                <a:defRPr/>
              </a:pPr>
              <a:endPara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112" name="Group 111"/>
          <p:cNvGrpSpPr/>
          <p:nvPr/>
        </p:nvGrpSpPr>
        <p:grpSpPr>
          <a:xfrm>
            <a:off x="10388682" y="1749596"/>
            <a:ext cx="654953" cy="654953"/>
            <a:chOff x="15720599" y="2954983"/>
            <a:chExt cx="1574643" cy="1574643"/>
          </a:xfrm>
        </p:grpSpPr>
        <p:sp>
          <p:nvSpPr>
            <p:cNvPr id="113" name="Oval 112"/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1" tIns="89631" rIns="33615" bIns="33615" rtlCol="0" anchor="b" anchorCtr="0"/>
            <a:lstStyle/>
            <a:p>
              <a:pPr algn="ctr" defTabSz="913875">
                <a:defRPr/>
              </a:pPr>
              <a:endPara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6264888" y="2716302"/>
            <a:ext cx="5321137" cy="5048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39">
              <a:defRPr/>
            </a:pPr>
            <a:r>
              <a:rPr lang="en-US" sz="2200" dirty="0" err="1">
                <a:solidFill>
                  <a:srgbClr val="FFFFFF"/>
                </a:solidFill>
                <a:latin typeface="Segoe UI Semibold" panose="020B0702040204020203" pitchFamily="34" charset="0"/>
              </a:rPr>
              <a:t>Xamarin.Forms</a:t>
            </a:r>
            <a:r>
              <a:rPr lang="en-US" sz="2200" dirty="0">
                <a:solidFill>
                  <a:srgbClr val="FFFFFF"/>
                </a:solidFill>
                <a:latin typeface="Segoe UI Semibold" panose="020B0702040204020203" pitchFamily="34" charset="0"/>
              </a:rPr>
              <a:t> XAML UI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FE3EAFB-93AC-5CC8-C405-E89B13DCFC6A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Xamarin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BBBD91-3EAA-3A46-A6C4-BFF35524F9E4}"/>
              </a:ext>
            </a:extLst>
          </p:cNvPr>
          <p:cNvSpPr txBox="1">
            <a:spLocks/>
          </p:cNvSpPr>
          <p:nvPr/>
        </p:nvSpPr>
        <p:spPr>
          <a:xfrm>
            <a:off x="838200" y="741858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 err="1"/>
              <a:t>Xamarin.Forms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15131804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BE4213-4B16-87A8-CF35-1BD00265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962" y="1371598"/>
            <a:ext cx="8476075" cy="4767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55CC35-08A4-50E2-E31E-07C11A03B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961" y="1371598"/>
            <a:ext cx="8476075" cy="4767792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727A9A59-009F-B429-EC1F-FB88B80C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Native UI from XAML</a:t>
            </a:r>
          </a:p>
        </p:txBody>
      </p:sp>
    </p:spTree>
    <p:extLst>
      <p:ext uri="{BB962C8B-B14F-4D97-AF65-F5344CB8AC3E}">
        <p14:creationId xmlns:p14="http://schemas.microsoft.com/office/powerpoint/2010/main" val="13848039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Native UI from shared code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4541753" y="1189494"/>
            <a:ext cx="5469064" cy="530540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100" dirty="0"/>
              <a:t>&lt;?</a:t>
            </a:r>
            <a:r>
              <a:rPr lang="en-US" sz="1100" dirty="0">
                <a:solidFill>
                  <a:srgbClr val="53954A"/>
                </a:solidFill>
              </a:rPr>
              <a:t>xml</a:t>
            </a:r>
            <a:r>
              <a:rPr lang="en-US" sz="1100" dirty="0"/>
              <a:t> </a:t>
            </a:r>
            <a:r>
              <a:rPr lang="en-US" sz="1100" dirty="0">
                <a:solidFill>
                  <a:srgbClr val="654792"/>
                </a:solidFill>
              </a:rPr>
              <a:t>version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"1.0" </a:t>
            </a:r>
            <a:r>
              <a:rPr lang="en-US" sz="1100" dirty="0">
                <a:solidFill>
                  <a:srgbClr val="654792"/>
                </a:solidFill>
              </a:rPr>
              <a:t>encoding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"UTF-8"</a:t>
            </a:r>
            <a:r>
              <a:rPr lang="en-US" sz="1100" dirty="0"/>
              <a:t>?&gt;</a:t>
            </a:r>
          </a:p>
          <a:p>
            <a:pPr marL="0" indent="0">
              <a:buNone/>
            </a:pPr>
            <a:r>
              <a:rPr lang="en-US" sz="1100" dirty="0"/>
              <a:t>&lt;</a:t>
            </a:r>
            <a:r>
              <a:rPr lang="en-US" sz="1100" dirty="0" err="1">
                <a:solidFill>
                  <a:srgbClr val="53954A"/>
                </a:solidFill>
              </a:rPr>
              <a:t>TabbedPage</a:t>
            </a:r>
            <a:r>
              <a:rPr lang="en-US" sz="1100" dirty="0"/>
              <a:t> </a:t>
            </a:r>
            <a:r>
              <a:rPr lang="en-US" sz="1100" dirty="0" err="1">
                <a:solidFill>
                  <a:srgbClr val="654792"/>
                </a:solidFill>
              </a:rPr>
              <a:t>xmlns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"http://</a:t>
            </a:r>
            <a:r>
              <a:rPr lang="en-US" sz="1100" dirty="0" err="1">
                <a:solidFill>
                  <a:srgbClr val="D53A05"/>
                </a:solidFill>
              </a:rPr>
              <a:t>xamarin.com</a:t>
            </a:r>
            <a:r>
              <a:rPr lang="en-US" sz="1100" dirty="0">
                <a:solidFill>
                  <a:srgbClr val="D53A05"/>
                </a:solidFill>
              </a:rPr>
              <a:t>/schemas/2014/forms</a:t>
            </a:r>
            <a:r>
              <a:rPr lang="en-US" sz="1100" dirty="0"/>
              <a:t>"</a:t>
            </a:r>
          </a:p>
          <a:p>
            <a:pPr marL="0" indent="0">
              <a:buNone/>
            </a:pPr>
            <a:r>
              <a:rPr lang="en-US" sz="1100" dirty="0"/>
              <a:t>            </a:t>
            </a:r>
            <a:r>
              <a:rPr lang="en-US" sz="1100" dirty="0" err="1">
                <a:solidFill>
                  <a:srgbClr val="654792"/>
                </a:solidFill>
              </a:rPr>
              <a:t>xmlns:x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"http://</a:t>
            </a:r>
            <a:r>
              <a:rPr lang="en-US" sz="1100" dirty="0" err="1">
                <a:solidFill>
                  <a:srgbClr val="D53A05"/>
                </a:solidFill>
              </a:rPr>
              <a:t>schemas.microsoft.com</a:t>
            </a:r>
            <a:r>
              <a:rPr lang="en-US" sz="1100" dirty="0">
                <a:solidFill>
                  <a:srgbClr val="D53A05"/>
                </a:solidFill>
              </a:rPr>
              <a:t>/</a:t>
            </a:r>
            <a:r>
              <a:rPr lang="en-US" sz="1100" dirty="0" err="1">
                <a:solidFill>
                  <a:srgbClr val="D53A05"/>
                </a:solidFill>
              </a:rPr>
              <a:t>winfx</a:t>
            </a:r>
            <a:r>
              <a:rPr lang="en-US" sz="1100" dirty="0">
                <a:solidFill>
                  <a:srgbClr val="D53A05"/>
                </a:solidFill>
              </a:rPr>
              <a:t>/2009/</a:t>
            </a:r>
            <a:r>
              <a:rPr lang="en-US" sz="1100" dirty="0" err="1">
                <a:solidFill>
                  <a:srgbClr val="D53A05"/>
                </a:solidFill>
              </a:rPr>
              <a:t>xaml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</a:p>
          <a:p>
            <a:pPr marL="0" indent="0">
              <a:buNone/>
            </a:pPr>
            <a:r>
              <a:rPr lang="en-US" sz="1100" dirty="0"/>
              <a:t>           </a:t>
            </a:r>
            <a:r>
              <a:rPr lang="en-US" sz="1100" dirty="0">
                <a:solidFill>
                  <a:srgbClr val="654792"/>
                </a:solidFill>
              </a:rPr>
              <a:t> </a:t>
            </a:r>
            <a:r>
              <a:rPr lang="en-US" sz="1100" dirty="0" err="1">
                <a:solidFill>
                  <a:srgbClr val="654792"/>
                </a:solidFill>
              </a:rPr>
              <a:t>x:Class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  <a:r>
              <a:rPr lang="en-US" sz="1100" dirty="0" err="1">
                <a:solidFill>
                  <a:srgbClr val="D53A05"/>
                </a:solidFill>
              </a:rPr>
              <a:t>MyApp.MainPage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  <a:r>
              <a:rPr lang="en-US" sz="1100" dirty="0"/>
              <a:t>&gt;</a:t>
            </a:r>
          </a:p>
          <a:p>
            <a:pPr marL="0" indent="0">
              <a:buNone/>
            </a:pPr>
            <a:r>
              <a:rPr lang="en-US" sz="1100" dirty="0"/>
              <a:t>&lt;</a:t>
            </a:r>
            <a:r>
              <a:rPr lang="en-US" sz="1100" dirty="0" err="1">
                <a:solidFill>
                  <a:srgbClr val="53954A"/>
                </a:solidFill>
              </a:rPr>
              <a:t>TabbedPage</a:t>
            </a:r>
            <a:r>
              <a:rPr lang="en-US" sz="1100" dirty="0" err="1"/>
              <a:t>.Children</a:t>
            </a:r>
            <a:r>
              <a:rPr lang="en-US" sz="1100" dirty="0"/>
              <a:t>&gt;</a:t>
            </a:r>
          </a:p>
          <a:p>
            <a:pPr marL="0" indent="0">
              <a:buNone/>
            </a:pPr>
            <a:r>
              <a:rPr lang="en-US" sz="1100" dirty="0"/>
              <a:t>&lt;</a:t>
            </a:r>
            <a:r>
              <a:rPr lang="en-US" sz="1100" dirty="0" err="1">
                <a:solidFill>
                  <a:srgbClr val="53954A"/>
                </a:solidFill>
              </a:rPr>
              <a:t>ContentPage</a:t>
            </a:r>
            <a:r>
              <a:rPr lang="en-US" sz="1100" dirty="0"/>
              <a:t> </a:t>
            </a:r>
            <a:r>
              <a:rPr lang="en-US" sz="1100" dirty="0">
                <a:solidFill>
                  <a:srgbClr val="654792"/>
                </a:solidFill>
              </a:rPr>
              <a:t>Title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"Profile" </a:t>
            </a:r>
            <a:r>
              <a:rPr lang="en-US" sz="1100" dirty="0">
                <a:solidFill>
                  <a:srgbClr val="654792"/>
                </a:solidFill>
              </a:rPr>
              <a:t>Icon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  <a:r>
              <a:rPr lang="en-US" sz="1100" dirty="0" err="1">
                <a:solidFill>
                  <a:srgbClr val="D53A05"/>
                </a:solidFill>
              </a:rPr>
              <a:t>Profile.png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  <a:r>
              <a:rPr lang="en-US" sz="1100" dirty="0"/>
              <a:t>&gt;</a:t>
            </a:r>
          </a:p>
          <a:p>
            <a:pPr marL="0" indent="0">
              <a:buNone/>
            </a:pPr>
            <a:r>
              <a:rPr lang="en-US" sz="1100" dirty="0"/>
              <a:t>    &lt;</a:t>
            </a:r>
            <a:r>
              <a:rPr lang="en-US" sz="1100" dirty="0" err="1">
                <a:solidFill>
                  <a:srgbClr val="53954A"/>
                </a:solidFill>
              </a:rPr>
              <a:t>StackLayout</a:t>
            </a:r>
            <a:r>
              <a:rPr lang="en-US" sz="1100" dirty="0"/>
              <a:t> </a:t>
            </a:r>
            <a:r>
              <a:rPr lang="en-US" sz="1100" dirty="0">
                <a:solidFill>
                  <a:srgbClr val="654792"/>
                </a:solidFill>
              </a:rPr>
              <a:t>Spacing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"20"</a:t>
            </a:r>
            <a:r>
              <a:rPr lang="en-US" sz="1100" dirty="0"/>
              <a:t> </a:t>
            </a:r>
            <a:r>
              <a:rPr lang="en-US" sz="1100" dirty="0">
                <a:solidFill>
                  <a:srgbClr val="654792"/>
                </a:solidFill>
              </a:rPr>
              <a:t>Padding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"20"</a:t>
            </a:r>
          </a:p>
          <a:p>
            <a:pPr marL="0" indent="0">
              <a:buNone/>
            </a:pPr>
            <a:r>
              <a:rPr lang="de-DE" sz="1100" dirty="0"/>
              <a:t>                 </a:t>
            </a:r>
            <a:r>
              <a:rPr lang="de-DE" sz="1100" dirty="0" err="1">
                <a:solidFill>
                  <a:srgbClr val="654792"/>
                </a:solidFill>
              </a:rPr>
              <a:t>VerticalOptions</a:t>
            </a:r>
            <a:r>
              <a:rPr lang="de-DE" sz="1100" dirty="0"/>
              <a:t>=</a:t>
            </a:r>
            <a:r>
              <a:rPr lang="de-DE" sz="1100" dirty="0">
                <a:solidFill>
                  <a:srgbClr val="D53A05"/>
                </a:solidFill>
              </a:rPr>
              <a:t>"Center"</a:t>
            </a:r>
            <a:r>
              <a:rPr lang="de-DE" sz="1100" dirty="0"/>
              <a:t>&gt;</a:t>
            </a:r>
          </a:p>
          <a:p>
            <a:pPr marL="0" indent="0">
              <a:buNone/>
            </a:pPr>
            <a:r>
              <a:rPr lang="de-DE" sz="1100" dirty="0"/>
              <a:t>        &lt;</a:t>
            </a:r>
            <a:r>
              <a:rPr lang="de-DE" sz="1100" dirty="0">
                <a:solidFill>
                  <a:srgbClr val="53954A"/>
                </a:solidFill>
              </a:rPr>
              <a:t>Entry</a:t>
            </a:r>
            <a:r>
              <a:rPr lang="de-DE" sz="1100" dirty="0"/>
              <a:t> </a:t>
            </a:r>
            <a:r>
              <a:rPr lang="de-DE" sz="1100" dirty="0" err="1">
                <a:solidFill>
                  <a:srgbClr val="654792"/>
                </a:solidFill>
              </a:rPr>
              <a:t>Placeholder</a:t>
            </a:r>
            <a:r>
              <a:rPr lang="de-DE" sz="1100" dirty="0"/>
              <a:t>=</a:t>
            </a:r>
            <a:r>
              <a:rPr lang="de-DE" sz="1100" dirty="0">
                <a:solidFill>
                  <a:srgbClr val="D53A05"/>
                </a:solidFill>
              </a:rPr>
              <a:t>"Username"</a:t>
            </a:r>
          </a:p>
          <a:p>
            <a:pPr marL="0" indent="0">
              <a:buNone/>
            </a:pPr>
            <a:r>
              <a:rPr lang="da-DK" sz="1100" dirty="0"/>
              <a:t>               </a:t>
            </a:r>
            <a:r>
              <a:rPr lang="da-DK" sz="1100" dirty="0" err="1">
                <a:solidFill>
                  <a:srgbClr val="654792"/>
                </a:solidFill>
              </a:rPr>
              <a:t>Text</a:t>
            </a:r>
            <a:r>
              <a:rPr lang="da-DK" sz="1100" dirty="0"/>
              <a:t>=</a:t>
            </a:r>
            <a:r>
              <a:rPr lang="da-DK" sz="1100" dirty="0">
                <a:solidFill>
                  <a:srgbClr val="D53A05"/>
                </a:solidFill>
              </a:rPr>
              <a:t>"{Binding </a:t>
            </a:r>
            <a:r>
              <a:rPr lang="da-DK" sz="1100" dirty="0" err="1">
                <a:solidFill>
                  <a:srgbClr val="D53A05"/>
                </a:solidFill>
              </a:rPr>
              <a:t>Username</a:t>
            </a:r>
            <a:r>
              <a:rPr lang="da-DK" sz="1100" dirty="0">
                <a:solidFill>
                  <a:srgbClr val="D53A05"/>
                </a:solidFill>
              </a:rPr>
              <a:t>}"</a:t>
            </a:r>
            <a:r>
              <a:rPr lang="da-DK" sz="1100" dirty="0"/>
              <a:t>/&gt;</a:t>
            </a:r>
          </a:p>
          <a:p>
            <a:pPr marL="0" indent="0">
              <a:buNone/>
            </a:pPr>
            <a:r>
              <a:rPr lang="da-DK" sz="1100" dirty="0"/>
              <a:t>        &lt;</a:t>
            </a:r>
            <a:r>
              <a:rPr lang="da-DK" sz="1100" dirty="0" err="1">
                <a:solidFill>
                  <a:srgbClr val="53954A"/>
                </a:solidFill>
              </a:rPr>
              <a:t>Entry</a:t>
            </a:r>
            <a:r>
              <a:rPr lang="da-DK" sz="1100" dirty="0">
                <a:solidFill>
                  <a:srgbClr val="53954A"/>
                </a:solidFill>
              </a:rPr>
              <a:t> </a:t>
            </a:r>
            <a:r>
              <a:rPr lang="da-DK" sz="1100" dirty="0">
                <a:solidFill>
                  <a:srgbClr val="654792"/>
                </a:solidFill>
              </a:rPr>
              <a:t>Placeholder</a:t>
            </a:r>
            <a:r>
              <a:rPr lang="da-DK" sz="1100" dirty="0"/>
              <a:t>=</a:t>
            </a:r>
            <a:r>
              <a:rPr lang="da-DK" sz="1100" dirty="0">
                <a:solidFill>
                  <a:srgbClr val="D53A05"/>
                </a:solidFill>
              </a:rPr>
              <a:t>"Password"</a:t>
            </a:r>
          </a:p>
          <a:p>
            <a:pPr marL="0" indent="0">
              <a:buNone/>
            </a:pPr>
            <a:r>
              <a:rPr lang="nl-NL" sz="1100" dirty="0"/>
              <a:t>               </a:t>
            </a:r>
            <a:r>
              <a:rPr lang="nl-NL" sz="1100" dirty="0" err="1">
                <a:solidFill>
                  <a:srgbClr val="654792"/>
                </a:solidFill>
              </a:rPr>
              <a:t>Text</a:t>
            </a:r>
            <a:r>
              <a:rPr lang="nl-NL" sz="1100" dirty="0"/>
              <a:t>=</a:t>
            </a:r>
            <a:r>
              <a:rPr lang="nl-NL" sz="1100" dirty="0">
                <a:solidFill>
                  <a:srgbClr val="D53A05"/>
                </a:solidFill>
              </a:rPr>
              <a:t>"{Binding Password}"</a:t>
            </a:r>
          </a:p>
          <a:p>
            <a:pPr marL="0" indent="0">
              <a:buNone/>
            </a:pPr>
            <a:r>
              <a:rPr lang="nl-NL" sz="1100" dirty="0"/>
              <a:t>               </a:t>
            </a:r>
            <a:r>
              <a:rPr lang="nl-NL" sz="1100" dirty="0" err="1">
                <a:solidFill>
                  <a:srgbClr val="654792"/>
                </a:solidFill>
              </a:rPr>
              <a:t>IsPassword</a:t>
            </a:r>
            <a:r>
              <a:rPr lang="nl-NL" sz="1100" dirty="0"/>
              <a:t>=</a:t>
            </a:r>
            <a:r>
              <a:rPr lang="nl-NL" sz="1100" dirty="0">
                <a:solidFill>
                  <a:srgbClr val="D53A05"/>
                </a:solidFill>
              </a:rPr>
              <a:t>"</a:t>
            </a:r>
            <a:r>
              <a:rPr lang="nl-NL" sz="1100" dirty="0" err="1">
                <a:solidFill>
                  <a:srgbClr val="D53A05"/>
                </a:solidFill>
              </a:rPr>
              <a:t>true</a:t>
            </a:r>
            <a:r>
              <a:rPr lang="nl-NL" sz="1100" dirty="0">
                <a:solidFill>
                  <a:srgbClr val="D53A05"/>
                </a:solidFill>
              </a:rPr>
              <a:t>"</a:t>
            </a:r>
            <a:r>
              <a:rPr lang="nl-NL" sz="1100" dirty="0"/>
              <a:t>/&gt;</a:t>
            </a:r>
          </a:p>
          <a:p>
            <a:pPr marL="0" indent="0">
              <a:buNone/>
            </a:pPr>
            <a:r>
              <a:rPr lang="nl-NL" sz="1100" dirty="0"/>
              <a:t>        &lt;</a:t>
            </a:r>
            <a:r>
              <a:rPr lang="nl-NL" sz="1100" dirty="0">
                <a:solidFill>
                  <a:srgbClr val="53954A"/>
                </a:solidFill>
              </a:rPr>
              <a:t>Button</a:t>
            </a:r>
            <a:r>
              <a:rPr lang="nl-NL" sz="1100" dirty="0"/>
              <a:t> </a:t>
            </a:r>
            <a:r>
              <a:rPr lang="nl-NL" sz="1100" dirty="0" err="1">
                <a:solidFill>
                  <a:srgbClr val="654792"/>
                </a:solidFill>
              </a:rPr>
              <a:t>Text</a:t>
            </a:r>
            <a:r>
              <a:rPr lang="nl-NL" sz="1100" dirty="0"/>
              <a:t>=</a:t>
            </a:r>
            <a:r>
              <a:rPr lang="nl-NL" sz="1100" dirty="0">
                <a:solidFill>
                  <a:srgbClr val="D53A05"/>
                </a:solidFill>
              </a:rPr>
              <a:t>"Login" </a:t>
            </a:r>
            <a:r>
              <a:rPr lang="nl-NL" sz="1100" dirty="0" err="1">
                <a:solidFill>
                  <a:srgbClr val="654792"/>
                </a:solidFill>
              </a:rPr>
              <a:t>TextColor</a:t>
            </a:r>
            <a:r>
              <a:rPr lang="nl-NL" sz="1100" dirty="0"/>
              <a:t>=</a:t>
            </a:r>
            <a:r>
              <a:rPr lang="nl-NL" sz="1100" dirty="0">
                <a:solidFill>
                  <a:srgbClr val="D53A05"/>
                </a:solidFill>
              </a:rPr>
              <a:t>"White"</a:t>
            </a:r>
          </a:p>
          <a:p>
            <a:pPr marL="0" indent="0">
              <a:buNone/>
            </a:pPr>
            <a:r>
              <a:rPr lang="en-US" sz="1100" dirty="0"/>
              <a:t>                </a:t>
            </a:r>
            <a:r>
              <a:rPr lang="en-US" sz="1100" dirty="0" err="1">
                <a:solidFill>
                  <a:srgbClr val="654792"/>
                </a:solidFill>
              </a:rPr>
              <a:t>BackgroundColor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"#77D065"</a:t>
            </a:r>
          </a:p>
          <a:p>
            <a:pPr marL="0" indent="0">
              <a:buNone/>
            </a:pPr>
            <a:r>
              <a:rPr lang="en-US" sz="1100" dirty="0"/>
              <a:t>                </a:t>
            </a:r>
            <a:r>
              <a:rPr lang="en-US" sz="1100" dirty="0">
                <a:solidFill>
                  <a:srgbClr val="654792"/>
                </a:solidFill>
              </a:rPr>
              <a:t>Command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"{Binding </a:t>
            </a:r>
            <a:r>
              <a:rPr lang="en-US" sz="1100" dirty="0" err="1">
                <a:solidFill>
                  <a:srgbClr val="D53A05"/>
                </a:solidFill>
              </a:rPr>
              <a:t>LoginCommand</a:t>
            </a:r>
            <a:r>
              <a:rPr lang="en-US" sz="1100" dirty="0">
                <a:solidFill>
                  <a:srgbClr val="D53A05"/>
                </a:solidFill>
              </a:rPr>
              <a:t>}"</a:t>
            </a:r>
            <a:r>
              <a:rPr lang="en-US" sz="1100" dirty="0"/>
              <a:t>/&gt;</a:t>
            </a:r>
          </a:p>
          <a:p>
            <a:pPr marL="0" indent="0">
              <a:buNone/>
            </a:pPr>
            <a:r>
              <a:rPr lang="en-US" sz="1100" dirty="0"/>
              <a:t>    &lt;/</a:t>
            </a:r>
            <a:r>
              <a:rPr lang="en-US" sz="1100" dirty="0" err="1">
                <a:solidFill>
                  <a:srgbClr val="53954A"/>
                </a:solidFill>
              </a:rPr>
              <a:t>StackLayout</a:t>
            </a:r>
            <a:r>
              <a:rPr lang="en-US" sz="1100" dirty="0"/>
              <a:t>&gt;</a:t>
            </a:r>
          </a:p>
          <a:p>
            <a:pPr marL="0" indent="0">
              <a:buNone/>
            </a:pPr>
            <a:r>
              <a:rPr lang="en-US" sz="1100" dirty="0"/>
              <a:t>&lt;/</a:t>
            </a:r>
            <a:r>
              <a:rPr lang="en-US" sz="1100" dirty="0" err="1">
                <a:solidFill>
                  <a:srgbClr val="53954A"/>
                </a:solidFill>
              </a:rPr>
              <a:t>ContentPage</a:t>
            </a:r>
            <a:r>
              <a:rPr lang="en-US" sz="1100" dirty="0"/>
              <a:t>&gt;</a:t>
            </a:r>
          </a:p>
          <a:p>
            <a:pPr marL="0" indent="0">
              <a:buNone/>
            </a:pPr>
            <a:r>
              <a:rPr lang="en-US" sz="1100" dirty="0"/>
              <a:t>&lt;</a:t>
            </a:r>
            <a:r>
              <a:rPr lang="en-US" sz="1100" dirty="0" err="1">
                <a:solidFill>
                  <a:srgbClr val="53954A"/>
                </a:solidFill>
              </a:rPr>
              <a:t>ContentPage</a:t>
            </a:r>
            <a:r>
              <a:rPr lang="en-US" sz="1100" dirty="0">
                <a:solidFill>
                  <a:srgbClr val="53954A"/>
                </a:solidFill>
              </a:rPr>
              <a:t> </a:t>
            </a:r>
            <a:r>
              <a:rPr lang="en-US" sz="1100" dirty="0">
                <a:solidFill>
                  <a:srgbClr val="654792"/>
                </a:solidFill>
              </a:rPr>
              <a:t>Title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"Settings" </a:t>
            </a:r>
            <a:r>
              <a:rPr lang="en-US" sz="1100" dirty="0">
                <a:solidFill>
                  <a:srgbClr val="654792"/>
                </a:solidFill>
              </a:rPr>
              <a:t>Icon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  <a:r>
              <a:rPr lang="en-US" sz="1100" dirty="0" err="1">
                <a:solidFill>
                  <a:srgbClr val="D53A05"/>
                </a:solidFill>
              </a:rPr>
              <a:t>Settings.png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  <a:r>
              <a:rPr lang="en-US" sz="1100" dirty="0"/>
              <a:t>&gt;</a:t>
            </a:r>
          </a:p>
          <a:p>
            <a:pPr marL="0" indent="0">
              <a:buNone/>
            </a:pPr>
            <a:r>
              <a:rPr lang="fi-FI" sz="1100" dirty="0">
                <a:solidFill>
                  <a:srgbClr val="848684"/>
                </a:solidFill>
              </a:rPr>
              <a:t>    &lt;!-- </a:t>
            </a:r>
            <a:r>
              <a:rPr lang="fi-FI" sz="1100" dirty="0" err="1">
                <a:solidFill>
                  <a:srgbClr val="848684"/>
                </a:solidFill>
              </a:rPr>
              <a:t>Settings</a:t>
            </a:r>
            <a:r>
              <a:rPr lang="fi-FI" sz="1100" dirty="0">
                <a:solidFill>
                  <a:srgbClr val="848684"/>
                </a:solidFill>
              </a:rPr>
              <a:t> --&gt;</a:t>
            </a:r>
          </a:p>
          <a:p>
            <a:pPr marL="0" indent="0">
              <a:buNone/>
            </a:pPr>
            <a:r>
              <a:rPr lang="fi-FI" sz="1100" dirty="0"/>
              <a:t>&lt;/</a:t>
            </a:r>
            <a:r>
              <a:rPr lang="fi-FI" sz="1100" dirty="0" err="1">
                <a:solidFill>
                  <a:srgbClr val="53954A"/>
                </a:solidFill>
              </a:rPr>
              <a:t>ContentPage</a:t>
            </a:r>
            <a:r>
              <a:rPr lang="fi-FI" sz="1100" dirty="0"/>
              <a:t>&gt;</a:t>
            </a:r>
          </a:p>
          <a:p>
            <a:pPr marL="0" indent="0">
              <a:buNone/>
            </a:pPr>
            <a:r>
              <a:rPr lang="fi-FI" sz="1100" dirty="0"/>
              <a:t>&lt;/</a:t>
            </a:r>
            <a:r>
              <a:rPr lang="fi-FI" sz="1100" dirty="0" err="1">
                <a:solidFill>
                  <a:srgbClr val="53954A"/>
                </a:solidFill>
              </a:rPr>
              <a:t>TabbedPage</a:t>
            </a:r>
            <a:r>
              <a:rPr lang="fi-FI" sz="1100" dirty="0" err="1"/>
              <a:t>.Children</a:t>
            </a:r>
            <a:r>
              <a:rPr lang="fi-FI" sz="1100" dirty="0"/>
              <a:t>&gt;</a:t>
            </a:r>
          </a:p>
          <a:p>
            <a:pPr marL="0" indent="0">
              <a:buNone/>
            </a:pPr>
            <a:r>
              <a:rPr lang="fi-FI" sz="1100" dirty="0"/>
              <a:t>&lt;/</a:t>
            </a:r>
            <a:r>
              <a:rPr lang="fi-FI" sz="1100" dirty="0" err="1">
                <a:solidFill>
                  <a:srgbClr val="53954A"/>
                </a:solidFill>
              </a:rPr>
              <a:t>TabbedPage</a:t>
            </a:r>
            <a:r>
              <a:rPr lang="fi-FI" sz="1100" dirty="0"/>
              <a:t>&gt;</a:t>
            </a:r>
            <a:endParaRPr lang="en-US" sz="1100" dirty="0"/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15" name="Left Brace 14"/>
          <p:cNvSpPr/>
          <p:nvPr/>
        </p:nvSpPr>
        <p:spPr>
          <a:xfrm>
            <a:off x="7252531" y="724278"/>
            <a:ext cx="249647" cy="5409442"/>
          </a:xfrm>
          <a:prstGeom prst="leftBrace">
            <a:avLst>
              <a:gd name="adj1" fmla="val 56668"/>
              <a:gd name="adj2" fmla="val 50000"/>
            </a:avLst>
          </a:prstGeom>
          <a:ln w="38100" cap="rnd">
            <a:solidFill>
              <a:srgbClr val="50505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67">
              <a:defRPr/>
            </a:pPr>
            <a:endParaRPr lang="en-US" sz="1766">
              <a:ln w="38100" cmpd="sng">
                <a:solidFill>
                  <a:srgbClr val="000000"/>
                </a:solidFill>
                <a:prstDash val="dash"/>
              </a:ln>
              <a:solidFill>
                <a:srgbClr val="353535"/>
              </a:solidFill>
              <a:latin typeface="Segoe UI Semilight"/>
            </a:endParaRPr>
          </a:p>
        </p:txBody>
      </p:sp>
      <p:pic>
        <p:nvPicPr>
          <p:cNvPr id="6" name="Picture 2" descr="https://www.xamstatic.com/dist/images/pages/forms/example-app-tjdLiOY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397" y="1589324"/>
            <a:ext cx="6996650" cy="447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DD0395-8704-064B-9635-970BCFF32A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134"/>
          <a:stretch/>
        </p:blipFill>
        <p:spPr>
          <a:xfrm>
            <a:off x="7648849" y="724279"/>
            <a:ext cx="3768797" cy="540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09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77E53A-1B4B-7B90-F495-034EA3DFD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72" y="1051071"/>
            <a:ext cx="10639245" cy="5456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027998-DEE8-B28F-CA63-2DEDD5946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141" y="3666169"/>
            <a:ext cx="6905256" cy="20291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283D50-BD61-741A-ACEA-248083C39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03" y="1855328"/>
            <a:ext cx="6563641" cy="20291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553F44-4DE7-3AF2-864A-169150B02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65" y="4491494"/>
            <a:ext cx="4753638" cy="15432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B9B14D-B5FB-8BA1-7FDA-36B223707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4212" y="1762388"/>
            <a:ext cx="4010679" cy="16543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278CEF-5914-790B-B667-187D0A78C5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410001" y="2817889"/>
            <a:ext cx="1371998" cy="122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1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Xamarin.Forms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E6FD56-01D7-7736-2159-0CECB3F8D0FB}"/>
              </a:ext>
            </a:extLst>
          </p:cNvPr>
          <p:cNvSpPr txBox="1"/>
          <p:nvPr/>
        </p:nvSpPr>
        <p:spPr>
          <a:xfrm>
            <a:off x="341026" y="1690688"/>
            <a:ext cx="1882002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CCCBA9-57D6-CCF6-BB2C-95D854300FF5}"/>
              </a:ext>
            </a:extLst>
          </p:cNvPr>
          <p:cNvSpPr/>
          <p:nvPr/>
        </p:nvSpPr>
        <p:spPr>
          <a:xfrm>
            <a:off x="5940723" y="2312702"/>
            <a:ext cx="45719" cy="373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88ED1F-6BE4-DCBA-AEDC-053A6948199C}"/>
              </a:ext>
            </a:extLst>
          </p:cNvPr>
          <p:cNvSpPr txBox="1"/>
          <p:nvPr/>
        </p:nvSpPr>
        <p:spPr>
          <a:xfrm>
            <a:off x="6095704" y="1690688"/>
            <a:ext cx="2668734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Disadvantages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9D127E9-AD73-01EB-23BF-EA857D912EEE}"/>
              </a:ext>
            </a:extLst>
          </p:cNvPr>
          <p:cNvSpPr txBox="1">
            <a:spLocks/>
          </p:cNvSpPr>
          <p:nvPr/>
        </p:nvSpPr>
        <p:spPr>
          <a:xfrm>
            <a:off x="406878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Fully Cross-platform, including the UI</a:t>
            </a:r>
          </a:p>
          <a:p>
            <a:pPr algn="l"/>
            <a:br>
              <a:rPr lang="en-US" dirty="0"/>
            </a:br>
            <a:r>
              <a:rPr lang="en-US" dirty="0"/>
              <a:t>XAML Markup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One UI + Codebase = faster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Controls + Extensions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Platform overrides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B7B66F-29ED-D2A6-F548-9DC6ED4365A3}"/>
              </a:ext>
            </a:extLst>
          </p:cNvPr>
          <p:cNvSpPr txBox="1">
            <a:spLocks/>
          </p:cNvSpPr>
          <p:nvPr/>
        </p:nvSpPr>
        <p:spPr>
          <a:xfrm>
            <a:off x="6205560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Difficult to integrate 3rd party libraries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class experience for Windows apps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Hard to debug platform specific issues</a:t>
            </a:r>
            <a:br>
              <a:rPr lang="en-US" dirty="0"/>
            </a:b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783046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/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A8AEC6-9802-F6D5-8DC0-02953D081862}"/>
              </a:ext>
            </a:extLst>
          </p:cNvPr>
          <p:cNvSpPr txBox="1">
            <a:spLocks/>
          </p:cNvSpPr>
          <p:nvPr/>
        </p:nvSpPr>
        <p:spPr>
          <a:xfrm>
            <a:off x="693755" y="4131944"/>
            <a:ext cx="2375146" cy="5427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err="1"/>
              <a:t>Xamarin.Forms</a:t>
            </a:r>
            <a:br>
              <a:rPr lang="en-US" sz="1500" b="1" dirty="0"/>
            </a:br>
            <a:r>
              <a:rPr lang="en-US" sz="1500" b="1" dirty="0"/>
              <a:t>XAML + C#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A833B2-6CC8-772D-0B15-79C91941AF5F}"/>
              </a:ext>
            </a:extLst>
          </p:cNvPr>
          <p:cNvGrpSpPr/>
          <p:nvPr/>
        </p:nvGrpSpPr>
        <p:grpSpPr>
          <a:xfrm>
            <a:off x="693755" y="3435167"/>
            <a:ext cx="668086" cy="668086"/>
            <a:chOff x="7135625" y="2935980"/>
            <a:chExt cx="1574643" cy="15746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14CAFFA-7B68-F785-43B2-D2C15B5F4D8F}"/>
                </a:ext>
              </a:extLst>
            </p:cNvPr>
            <p:cNvSpPr/>
            <p:nvPr/>
          </p:nvSpPr>
          <p:spPr bwMode="auto">
            <a:xfrm>
              <a:off x="7135625" y="2935980"/>
              <a:ext cx="1574643" cy="157464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ADD300-30C5-7651-6F96-3EDE35545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1709" y="3278114"/>
              <a:ext cx="614925" cy="75191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43F59C-EA4A-CB5D-C8D2-B7EE3741D279}"/>
              </a:ext>
            </a:extLst>
          </p:cNvPr>
          <p:cNvGrpSpPr/>
          <p:nvPr/>
        </p:nvGrpSpPr>
        <p:grpSpPr>
          <a:xfrm>
            <a:off x="1547285" y="3435167"/>
            <a:ext cx="668086" cy="668086"/>
            <a:chOff x="11434337" y="2930084"/>
            <a:chExt cx="1574643" cy="157464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FBDB6D5-E8B0-A68B-8092-BB60BB3433DC}"/>
                </a:ext>
              </a:extLst>
            </p:cNvPr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rgbClr val="3BB7A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9DA1328-43A0-262B-DDFB-161AE387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88D905-89A8-4B19-FD60-8020E1B610B9}"/>
              </a:ext>
            </a:extLst>
          </p:cNvPr>
          <p:cNvGrpSpPr/>
          <p:nvPr/>
        </p:nvGrpSpPr>
        <p:grpSpPr>
          <a:xfrm>
            <a:off x="2400815" y="3429000"/>
            <a:ext cx="668086" cy="668086"/>
            <a:chOff x="15720599" y="2954983"/>
            <a:chExt cx="1574643" cy="157464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978296C-4A86-A671-5A19-B80D636713F5}"/>
                </a:ext>
              </a:extLst>
            </p:cNvPr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8011C3B-48B4-1F3F-09A6-80EB9D1F7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E24494A-6BCD-B33B-95F5-D86161C1E6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118747"/>
              </p:ext>
            </p:extLst>
          </p:nvPr>
        </p:nvGraphicFramePr>
        <p:xfrm>
          <a:off x="4356338" y="3429000"/>
          <a:ext cx="1009291" cy="696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529546" imgH="2437021" progId="">
                  <p:embed/>
                </p:oleObj>
              </mc:Choice>
              <mc:Fallback>
                <p:oleObj r:id="rId5" imgW="3529546" imgH="2437021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56338" y="3429000"/>
                        <a:ext cx="1009291" cy="696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424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HockeyApp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353CA7-BAFA-D804-44FD-5D324F2EF4F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DevOps</a:t>
            </a:r>
          </a:p>
          <a:p>
            <a:pPr algn="l"/>
            <a:r>
              <a:rPr lang="en-US" dirty="0"/>
              <a:t>Crash Reporting and Analytics</a:t>
            </a:r>
          </a:p>
          <a:p>
            <a:pPr algn="l"/>
            <a:r>
              <a:rPr lang="en-US" dirty="0"/>
              <a:t>Builds + App Deployments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Acquired by Microsoft in 2014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Features eventually transitioned into ‘Microsoft App Center’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B7AB2D6-50C4-44DD-DE7B-446283E92C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803353"/>
              </p:ext>
            </p:extLst>
          </p:nvPr>
        </p:nvGraphicFramePr>
        <p:xfrm>
          <a:off x="4873923" y="993764"/>
          <a:ext cx="1009291" cy="696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529546" imgH="2437021" progId="">
                  <p:embed/>
                </p:oleObj>
              </mc:Choice>
              <mc:Fallback>
                <p:oleObj r:id="rId3" imgW="3529546" imgH="2437021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E24494A-6BCD-B33B-95F5-D86161C1E6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73923" y="993764"/>
                        <a:ext cx="1009291" cy="696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2BD9D41-08F9-AC8B-E233-50B9F2ED0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170" y="5127728"/>
            <a:ext cx="2679306" cy="45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137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Pricing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353CA7-BAFA-D804-44FD-5D324F2EF4F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Starter – Free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Indie - $299* (or $25/month)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Business - $999*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Enterprise - $1899*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* per developer, per platform, per year!</a:t>
            </a:r>
            <a:br>
              <a:rPr lang="en-US" dirty="0"/>
            </a:br>
            <a:r>
              <a:rPr lang="en-US" dirty="0"/>
              <a:t>   – on top of Visual Studio / MSDN licensing!</a:t>
            </a:r>
          </a:p>
        </p:txBody>
      </p:sp>
    </p:spTree>
    <p:extLst>
      <p:ext uri="{BB962C8B-B14F-4D97-AF65-F5344CB8AC3E}">
        <p14:creationId xmlns:p14="http://schemas.microsoft.com/office/powerpoint/2010/main" val="4088584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/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992F2C-176D-D564-CD20-DE8B0B0C6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14" y="3994023"/>
            <a:ext cx="1587476" cy="3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1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Microsoft acquires Xamarin (2016)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353CA7-BAFA-D804-44FD-5D324F2EF4F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Pricing – made Free!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Focus now on </a:t>
            </a:r>
            <a:r>
              <a:rPr lang="en-US" dirty="0" err="1"/>
              <a:t>Xamarin.Forms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Xamarin Studio becomes Visual Studio for Mac (</a:t>
            </a:r>
            <a:r>
              <a:rPr lang="en-US" dirty="0" err="1"/>
              <a:t>vsMac</a:t>
            </a:r>
            <a:r>
              <a:rPr lang="en-US" dirty="0"/>
              <a:t>)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Better support added for Windows and Mac Desktop Apps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Samsung add support added for Tizen Apps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HockeyApp becomes Visual Studio App Center </a:t>
            </a:r>
          </a:p>
        </p:txBody>
      </p:sp>
    </p:spTree>
    <p:extLst>
      <p:ext uri="{BB962C8B-B14F-4D97-AF65-F5344CB8AC3E}">
        <p14:creationId xmlns:p14="http://schemas.microsoft.com/office/powerpoint/2010/main" val="26697978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/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A8AEC6-9802-F6D5-8DC0-02953D081862}"/>
              </a:ext>
            </a:extLst>
          </p:cNvPr>
          <p:cNvSpPr txBox="1">
            <a:spLocks/>
          </p:cNvSpPr>
          <p:nvPr/>
        </p:nvSpPr>
        <p:spPr>
          <a:xfrm>
            <a:off x="2212001" y="4019910"/>
            <a:ext cx="2375146" cy="29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Xamarin Dev Days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022BC8F-29AA-346B-082D-CA6A113322DB}"/>
              </a:ext>
            </a:extLst>
          </p:cNvPr>
          <p:cNvSpPr txBox="1">
            <a:spLocks/>
          </p:cNvSpPr>
          <p:nvPr/>
        </p:nvSpPr>
        <p:spPr>
          <a:xfrm>
            <a:off x="4443366" y="4019910"/>
            <a:ext cx="2375146" cy="29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iOS Remote Simulator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B37913-8362-9010-74D5-0CAC5214E699}"/>
              </a:ext>
            </a:extLst>
          </p:cNvPr>
          <p:cNvSpPr txBox="1">
            <a:spLocks/>
          </p:cNvSpPr>
          <p:nvPr/>
        </p:nvSpPr>
        <p:spPr>
          <a:xfrm>
            <a:off x="6891165" y="4019910"/>
            <a:ext cx="2375146" cy="29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Xamarin University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FC0A05-C623-9964-3D63-54362353B141}"/>
              </a:ext>
            </a:extLst>
          </p:cNvPr>
          <p:cNvSpPr txBox="1">
            <a:spLocks/>
          </p:cNvSpPr>
          <p:nvPr/>
        </p:nvSpPr>
        <p:spPr>
          <a:xfrm>
            <a:off x="9338964" y="4019910"/>
            <a:ext cx="2375146" cy="29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Xamarin Test Cloud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992F2C-176D-D564-CD20-DE8B0B0C6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14" y="3994023"/>
            <a:ext cx="1587476" cy="3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4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C8B13-444F-7CCB-8C61-0AA508EF8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49" y="1614931"/>
            <a:ext cx="4264324" cy="1555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BCF7EB-A624-D86B-CC2D-D52D67A4D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459" y="1450978"/>
            <a:ext cx="4169433" cy="1876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4D0035-BE54-7B2B-FB8B-2A5E841EF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367" y="3341739"/>
            <a:ext cx="5102433" cy="27383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CFAE64-91A1-3EBF-F087-EA7E32CBFB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348997"/>
            <a:ext cx="4842294" cy="2723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D5993-574B-9C97-A3B2-BA645A77ACDA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Xamarin University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0C9F902-1268-C981-27D8-763B7E870A79}"/>
              </a:ext>
            </a:extLst>
          </p:cNvPr>
          <p:cNvSpPr txBox="1">
            <a:spLocks/>
          </p:cNvSpPr>
          <p:nvPr/>
        </p:nvSpPr>
        <p:spPr>
          <a:xfrm>
            <a:off x="838200" y="741858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/>
              <a:t>Xamarin Test Cloud</a:t>
            </a:r>
          </a:p>
        </p:txBody>
      </p:sp>
    </p:spTree>
    <p:extLst>
      <p:ext uri="{BB962C8B-B14F-4D97-AF65-F5344CB8AC3E}">
        <p14:creationId xmlns:p14="http://schemas.microsoft.com/office/powerpoint/2010/main" val="3087076719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he Pair to Mac dialog.">
            <a:extLst>
              <a:ext uri="{FF2B5EF4-FFF2-40B4-BE49-F238E27FC236}">
                <a16:creationId xmlns:a16="http://schemas.microsoft.com/office/drawing/2014/main" id="{0B6F67DD-5D0B-0FAB-E93E-82A5D12D8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3649316" cy="337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isual Studio iOS simulators debug targets.">
            <a:extLst>
              <a:ext uri="{FF2B5EF4-FFF2-40B4-BE49-F238E27FC236}">
                <a16:creationId xmlns:a16="http://schemas.microsoft.com/office/drawing/2014/main" id="{27A692CE-DE57-53D9-A303-3F585D1C1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618" y="2213045"/>
            <a:ext cx="4180417" cy="383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sual Studio iOS remote simulator running an app.">
            <a:extLst>
              <a:ext uri="{FF2B5EF4-FFF2-40B4-BE49-F238E27FC236}">
                <a16:creationId xmlns:a16="http://schemas.microsoft.com/office/drawing/2014/main" id="{0BF37097-AAA8-1E9E-D9DF-36EFA1D0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18" y="1612033"/>
            <a:ext cx="2010961" cy="445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7654D5-5C05-7D34-EA9D-9541F6F24FA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iOS Simulator, on Windows</a:t>
            </a:r>
          </a:p>
        </p:txBody>
      </p:sp>
      <p:pic>
        <p:nvPicPr>
          <p:cNvPr id="1028" name="Picture 4" descr="Visual Studio checkbox to enable the iOS remote simulator.">
            <a:extLst>
              <a:ext uri="{FF2B5EF4-FFF2-40B4-BE49-F238E27FC236}">
                <a16:creationId xmlns:a16="http://schemas.microsoft.com/office/drawing/2014/main" id="{90E15D1B-4F2D-EE48-D23A-44400FD27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63" y="1612033"/>
            <a:ext cx="6853848" cy="445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015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“Xamarin Dev Days” events</a:t>
            </a:r>
          </a:p>
        </p:txBody>
      </p:sp>
      <p:pic>
        <p:nvPicPr>
          <p:cNvPr id="2" name="Picture 4" descr="Xamarin Developer Day, Manchester">
            <a:extLst>
              <a:ext uri="{FF2B5EF4-FFF2-40B4-BE49-F238E27FC236}">
                <a16:creationId xmlns:a16="http://schemas.microsoft.com/office/drawing/2014/main" id="{ECBA0704-E1CA-D5E4-767D-FDB2920AA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487" y="1883303"/>
            <a:ext cx="6096000" cy="397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yncfusion to host Xamarin Dev Days | Syncfusion Blogs">
            <a:extLst>
              <a:ext uri="{FF2B5EF4-FFF2-40B4-BE49-F238E27FC236}">
                <a16:creationId xmlns:a16="http://schemas.microsoft.com/office/drawing/2014/main" id="{F21E1A74-3448-C5CE-3927-DBC463E6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76" y="1883303"/>
            <a:ext cx="71437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3277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A5C83F-A5DB-1FFC-DDA0-792C1D5A0C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150" y="881063"/>
            <a:ext cx="5295900" cy="5295900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C9522B-56BA-2C6B-8589-FEECE52069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50101" y="2814793"/>
            <a:ext cx="1371998" cy="122222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B6C9DAD-6248-4FBB-2768-81AC2FDB21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What was Xamarin?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AF13FD-128B-91C0-4DBF-A3DAF55E895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Lots of things..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Native Apps offerings:</a:t>
            </a:r>
            <a:br>
              <a:rPr lang="en-US" dirty="0"/>
            </a:br>
            <a:r>
              <a:rPr lang="en-US" dirty="0"/>
              <a:t> - </a:t>
            </a:r>
            <a:r>
              <a:rPr lang="en-US" dirty="0" err="1"/>
              <a:t>Xamarin.iOS</a:t>
            </a:r>
            <a:r>
              <a:rPr lang="en-US" dirty="0"/>
              <a:t> (</a:t>
            </a:r>
            <a:r>
              <a:rPr lang="en-US" dirty="0" err="1"/>
              <a:t>MonoTouch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 - </a:t>
            </a:r>
            <a:r>
              <a:rPr lang="en-US" dirty="0" err="1"/>
              <a:t>Xamarin.Android</a:t>
            </a:r>
            <a:r>
              <a:rPr lang="en-US" dirty="0"/>
              <a:t> (</a:t>
            </a:r>
            <a:r>
              <a:rPr lang="en-US" dirty="0" err="1"/>
              <a:t>MonoDroid</a:t>
            </a:r>
            <a:r>
              <a:rPr lang="en-US" dirty="0"/>
              <a:t>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- Windows and macOS (later)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Portable Class Libraries (PCL)</a:t>
            </a:r>
          </a:p>
          <a:p>
            <a:pPr algn="l"/>
            <a:br>
              <a:rPr lang="en-US" dirty="0"/>
            </a:br>
            <a:br>
              <a:rPr lang="en-US" dirty="0"/>
            </a:br>
            <a:r>
              <a:rPr lang="en-US" dirty="0"/>
              <a:t>Xamarin Studio (</a:t>
            </a:r>
            <a:r>
              <a:rPr lang="en-US" dirty="0" err="1"/>
              <a:t>MonoDevelop</a:t>
            </a:r>
            <a:r>
              <a:rPr lang="en-US" dirty="0"/>
              <a:t>) IDE</a:t>
            </a:r>
          </a:p>
          <a:p>
            <a:pPr algn="l"/>
            <a:endParaRPr lang="en-US" dirty="0"/>
          </a:p>
          <a:p>
            <a:pPr algn="l"/>
            <a:r>
              <a:rPr lang="en-US" dirty="0" err="1"/>
              <a:t>Xamarin.Forms</a:t>
            </a:r>
            <a:r>
              <a:rPr lang="en-US" dirty="0"/>
              <a:t> (cross platform offering)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Tools and Services</a:t>
            </a:r>
          </a:p>
        </p:txBody>
      </p:sp>
    </p:spTree>
    <p:extLst>
      <p:ext uri="{BB962C8B-B14F-4D97-AF65-F5344CB8AC3E}">
        <p14:creationId xmlns:p14="http://schemas.microsoft.com/office/powerpoint/2010/main" val="79324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.. So what happened next?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43507FF-9E65-8AB6-BD98-8A8C334472D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.NET Core</a:t>
            </a:r>
          </a:p>
        </p:txBody>
      </p:sp>
    </p:spTree>
    <p:extLst>
      <p:ext uri="{BB962C8B-B14F-4D97-AF65-F5344CB8AC3E}">
        <p14:creationId xmlns:p14="http://schemas.microsoft.com/office/powerpoint/2010/main" val="15809343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991614" imgH="3750149" progId="">
                  <p:embed/>
                </p:oleObj>
              </mc:Choice>
              <mc:Fallback>
                <p:oleObj r:id="rId2" imgW="6991614" imgH="3750149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A92B349-B1E5-E77A-3737-5B080A4BC8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302548" imgH="2518012" progId="">
                  <p:embed/>
                </p:oleObj>
              </mc:Choice>
              <mc:Fallback>
                <p:oleObj r:id="rId4" imgW="7302548" imgH="2518012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C4B30E5-AFA0-821B-D571-C0EFD8707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326729" imgH="2558699" progId="">
                  <p:embed/>
                </p:oleObj>
              </mc:Choice>
              <mc:Fallback>
                <p:oleObj r:id="rId6" imgW="3326729" imgH="2558699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950885A-4912-F7F4-1DF1-B1F94C5337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955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991614" imgH="3750149" progId="">
                  <p:embed/>
                </p:oleObj>
              </mc:Choice>
              <mc:Fallback>
                <p:oleObj r:id="rId2" imgW="6991614" imgH="3750149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A92B349-B1E5-E77A-3737-5B080A4BC8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302548" imgH="2518012" progId="">
                  <p:embed/>
                </p:oleObj>
              </mc:Choice>
              <mc:Fallback>
                <p:oleObj r:id="rId4" imgW="7302548" imgH="2518012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C4B30E5-AFA0-821B-D571-C0EFD8707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326729" imgH="2558699" progId="">
                  <p:embed/>
                </p:oleObj>
              </mc:Choice>
              <mc:Fallback>
                <p:oleObj r:id="rId6" imgW="3326729" imgH="2558699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950885A-4912-F7F4-1DF1-B1F94C5337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/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/>
              <a:t>2019</a:t>
            </a:r>
          </a:p>
          <a:p>
            <a:pPr algn="l"/>
            <a:r>
              <a:rPr lang="en-US" sz="1500" b="1" dirty="0"/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78FEFE0-8ADF-EF12-9809-176EB155F3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29600" y="3866452"/>
          <a:ext cx="544325" cy="521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2217564" imgH="2125340" progId="">
                  <p:embed/>
                </p:oleObj>
              </mc:Choice>
              <mc:Fallback>
                <p:oleObj r:id="rId8" imgW="2217564" imgH="2125340" progId="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78FEFE0-8ADF-EF12-9809-176EB155F3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29600" y="3866452"/>
                        <a:ext cx="544325" cy="5217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245EF4-155B-26C0-E74B-3BB8846ABA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41028" y="4526717"/>
          <a:ext cx="621102" cy="549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4909005" imgH="4345874" progId="">
                  <p:embed/>
                </p:oleObj>
              </mc:Choice>
              <mc:Fallback>
                <p:oleObj r:id="rId10" imgW="4909005" imgH="4345874" progId="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245EF4-155B-26C0-E74B-3BB8846ABA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41028" y="4526717"/>
                        <a:ext cx="621102" cy="549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972A4E5-D69D-7247-09DE-3FCF1FCA71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99033" y="4659985"/>
          <a:ext cx="656920" cy="657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6166545" imgH="6173735" progId="">
                  <p:embed/>
                </p:oleObj>
              </mc:Choice>
              <mc:Fallback>
                <p:oleObj r:id="rId12" imgW="6166545" imgH="6173735" progId="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C972A4E5-D69D-7247-09DE-3FCF1FCA71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99033" y="4659985"/>
                        <a:ext cx="656920" cy="657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348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972A4E5-D69D-7247-09DE-3FCF1FCA71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13116"/>
              </p:ext>
            </p:extLst>
          </p:nvPr>
        </p:nvGraphicFramePr>
        <p:xfrm>
          <a:off x="1576544" y="4800393"/>
          <a:ext cx="443313" cy="443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166545" imgH="6173735" progId="">
                  <p:embed/>
                </p:oleObj>
              </mc:Choice>
              <mc:Fallback>
                <p:oleObj r:id="rId2" imgW="6166545" imgH="6173735" progId="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C972A4E5-D69D-7247-09DE-3FCF1FCA71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76544" y="4800393"/>
                        <a:ext cx="443313" cy="443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46" y="4800393"/>
            <a:ext cx="373011" cy="443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7164DE-225D-DED0-DD46-253FBEC1C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525" y="5023851"/>
            <a:ext cx="1991591" cy="44084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465FD53-4415-CC67-5DAE-A86BEF2B1793}"/>
              </a:ext>
            </a:extLst>
          </p:cNvPr>
          <p:cNvSpPr txBox="1">
            <a:spLocks/>
          </p:cNvSpPr>
          <p:nvPr/>
        </p:nvSpPr>
        <p:spPr>
          <a:xfrm>
            <a:off x="2200244" y="4886334"/>
            <a:ext cx="1742028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.NET 5 - convergence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3A993-0292-021F-2684-CDAF4B9068C7}"/>
              </a:ext>
            </a:extLst>
          </p:cNvPr>
          <p:cNvSpPr txBox="1">
            <a:spLocks/>
          </p:cNvSpPr>
          <p:nvPr/>
        </p:nvSpPr>
        <p:spPr>
          <a:xfrm>
            <a:off x="3904285" y="5108276"/>
            <a:ext cx="2341240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.NET 6 : .NET MAUI released</a:t>
            </a:r>
          </a:p>
        </p:txBody>
      </p:sp>
    </p:spTree>
    <p:extLst>
      <p:ext uri="{BB962C8B-B14F-4D97-AF65-F5344CB8AC3E}">
        <p14:creationId xmlns:p14="http://schemas.microsoft.com/office/powerpoint/2010/main" val="21610527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C6069-831C-DA99-390E-50633FB78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204" y="884415"/>
            <a:ext cx="9707592" cy="50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005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MAUI</a:t>
            </a:r>
          </a:p>
        </p:txBody>
      </p:sp>
      <p:pic>
        <p:nvPicPr>
          <p:cNvPr id="3074" name="Picture 2" descr="Choose a template.">
            <a:extLst>
              <a:ext uri="{FF2B5EF4-FFF2-40B4-BE49-F238E27FC236}">
                <a16:creationId xmlns:a16="http://schemas.microsoft.com/office/drawing/2014/main" id="{39D0D080-C5B0-96AD-E90C-2011D941E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88" y="1761358"/>
            <a:ext cx="6475442" cy="431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pp running in the Android emulator.">
            <a:extLst>
              <a:ext uri="{FF2B5EF4-FFF2-40B4-BE49-F238E27FC236}">
                <a16:creationId xmlns:a16="http://schemas.microsoft.com/office/drawing/2014/main" id="{A36CE2DC-70FF-9D62-EC2F-BE3F9C7B5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943" y="1027906"/>
            <a:ext cx="2292843" cy="496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54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FD6A999-2D76-4C6D-4A91-9F6799665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70" y="1136199"/>
            <a:ext cx="9308860" cy="523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898419-834A-713A-9F27-EAAF2D868BF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MAUI</a:t>
            </a:r>
          </a:p>
        </p:txBody>
      </p:sp>
    </p:spTree>
    <p:extLst>
      <p:ext uri="{BB962C8B-B14F-4D97-AF65-F5344CB8AC3E}">
        <p14:creationId xmlns:p14="http://schemas.microsoft.com/office/powerpoint/2010/main" val="162170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MAUI Upgrade Assistant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E28C7B-57D2-F4FA-DE8C-BCB8A134A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8" y="1690685"/>
            <a:ext cx="3765970" cy="4308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CC833B-63ED-548C-E782-811B8FED4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524" y="1690685"/>
            <a:ext cx="6688015" cy="37620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43990A-921A-DF86-7E8C-2F74B980370C}"/>
              </a:ext>
            </a:extLst>
          </p:cNvPr>
          <p:cNvSpPr txBox="1"/>
          <p:nvPr/>
        </p:nvSpPr>
        <p:spPr>
          <a:xfrm>
            <a:off x="8257095" y="5814871"/>
            <a:ext cx="324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https://aka.ms/xamarin-upgrade</a:t>
            </a:r>
          </a:p>
        </p:txBody>
      </p:sp>
      <p:pic>
        <p:nvPicPr>
          <p:cNvPr id="2050" name="Picture 2" descr="Screenshot of previewing the application of a light bulb suggestion.">
            <a:extLst>
              <a:ext uri="{FF2B5EF4-FFF2-40B4-BE49-F238E27FC236}">
                <a16:creationId xmlns:a16="http://schemas.microsoft.com/office/drawing/2014/main" id="{A41C41E0-FCE4-BE50-F95E-D5C59B153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043" y="2222206"/>
            <a:ext cx="7192823" cy="359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22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What about </a:t>
            </a:r>
            <a:r>
              <a:rPr lang="en-US" dirty="0" err="1"/>
              <a:t>Xamarin.Native</a:t>
            </a:r>
            <a:r>
              <a:rPr lang="en-US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E28C7B-57D2-F4FA-DE8C-BCB8A134A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8" y="1690685"/>
            <a:ext cx="3765970" cy="4308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A6B435-A9D1-2A55-662E-E348AD6F5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524" y="1660792"/>
            <a:ext cx="6741159" cy="37919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43990A-921A-DF86-7E8C-2F74B980370C}"/>
              </a:ext>
            </a:extLst>
          </p:cNvPr>
          <p:cNvSpPr txBox="1"/>
          <p:nvPr/>
        </p:nvSpPr>
        <p:spPr>
          <a:xfrm>
            <a:off x="8257095" y="5814871"/>
            <a:ext cx="324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https://aka.ms/xamarin-upgrade</a:t>
            </a:r>
          </a:p>
        </p:txBody>
      </p:sp>
    </p:spTree>
    <p:extLst>
      <p:ext uri="{BB962C8B-B14F-4D97-AF65-F5344CB8AC3E}">
        <p14:creationId xmlns:p14="http://schemas.microsoft.com/office/powerpoint/2010/main" val="123919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What about </a:t>
            </a:r>
            <a:r>
              <a:rPr lang="en-US" dirty="0" err="1"/>
              <a:t>Xamarin.Native</a:t>
            </a:r>
            <a:r>
              <a:rPr lang="en-US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687341-FEA1-DDA7-FE22-A0B4E0DDE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319" y="1690688"/>
            <a:ext cx="7690606" cy="43513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91A92E-A6C5-9521-4705-3372AF2CF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00" y="2137409"/>
            <a:ext cx="2819794" cy="771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652055-608E-BB57-51AA-03711843A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625004"/>
            <a:ext cx="3029373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9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6C9DAD-6248-4FBB-2768-81AC2FDB21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Mono Runtime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75CA150-5B78-D75B-CC72-BD23DBBA0D3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Open Source .NET Runtime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Allows .NET to run on Linux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Founded in 2004</a:t>
            </a:r>
            <a:br>
              <a:rPr lang="en-US" dirty="0"/>
            </a:b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Convergence started with .NET Core in .NET 5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“Unification” by .NET 6</a:t>
            </a:r>
          </a:p>
          <a:p>
            <a:pPr algn="l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097080-0E59-0436-B0FC-286C07AA1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080" y="835408"/>
            <a:ext cx="3419412" cy="40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57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Visual Studio for Mac?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52860-F8BF-96A5-9904-C0E7557C8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26" y="1690688"/>
            <a:ext cx="7964011" cy="4153480"/>
          </a:xfrm>
          <a:prstGeom prst="rect">
            <a:avLst/>
          </a:prstGeom>
        </p:spPr>
      </p:pic>
      <p:pic>
        <p:nvPicPr>
          <p:cNvPr id="6146" name="Picture 2" descr="Visual Studio Code - YouTube">
            <a:extLst>
              <a:ext uri="{FF2B5EF4-FFF2-40B4-BE49-F238E27FC236}">
                <a16:creationId xmlns:a16="http://schemas.microsoft.com/office/drawing/2014/main" id="{39EEAA4D-8E9D-1228-AD52-5DE3F276D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189" y="1575366"/>
            <a:ext cx="1599154" cy="159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ider - JetBrains Guide">
            <a:extLst>
              <a:ext uri="{FF2B5EF4-FFF2-40B4-BE49-F238E27FC236}">
                <a16:creationId xmlns:a16="http://schemas.microsoft.com/office/drawing/2014/main" id="{2D9E3C1C-8467-AB17-C6DA-78E1500D7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189" y="3429000"/>
            <a:ext cx="1599154" cy="159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49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App Center?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256AA8-16B3-51B1-DABA-915936246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33" y="1825625"/>
            <a:ext cx="8335538" cy="3162741"/>
          </a:xfrm>
          <a:prstGeom prst="rect">
            <a:avLst/>
          </a:prstGeom>
        </p:spPr>
      </p:pic>
      <p:pic>
        <p:nvPicPr>
          <p:cNvPr id="5122" name="Picture 2" descr="Azure Devops Integration Tool ...">
            <a:extLst>
              <a:ext uri="{FF2B5EF4-FFF2-40B4-BE49-F238E27FC236}">
                <a16:creationId xmlns:a16="http://schemas.microsoft.com/office/drawing/2014/main" id="{B6C25B89-E3AB-34CA-7738-465681CF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248" y="2102689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ctions in Github. It has been a while ...">
            <a:extLst>
              <a:ext uri="{FF2B5EF4-FFF2-40B4-BE49-F238E27FC236}">
                <a16:creationId xmlns:a16="http://schemas.microsoft.com/office/drawing/2014/main" id="{B51136E7-A7F6-590D-3BDE-3EB675E4D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211" y="4212116"/>
            <a:ext cx="330517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C# Alternatives</a:t>
            </a:r>
          </a:p>
        </p:txBody>
      </p:sp>
      <p:pic>
        <p:nvPicPr>
          <p:cNvPr id="7170" name="Picture 2" descr="Uno Platform - Wikipedia">
            <a:extLst>
              <a:ext uri="{FF2B5EF4-FFF2-40B4-BE49-F238E27FC236}">
                <a16:creationId xmlns:a16="http://schemas.microsoft.com/office/drawing/2014/main" id="{4C2324F5-C45A-6C6B-DDF3-A0DE7DBF2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5" y="1690688"/>
            <a:ext cx="433387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B14BF9-C163-F2E6-A399-184D8201F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917" y="1690688"/>
            <a:ext cx="6302231" cy="411415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11DAA0-3519-3842-7C9C-F25B1C71756D}"/>
              </a:ext>
            </a:extLst>
          </p:cNvPr>
          <p:cNvSpPr txBox="1">
            <a:spLocks/>
          </p:cNvSpPr>
          <p:nvPr/>
        </p:nvSpPr>
        <p:spPr>
          <a:xfrm>
            <a:off x="838200" y="3302000"/>
            <a:ext cx="4570562" cy="2788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C# and XAML</a:t>
            </a:r>
            <a:br>
              <a:rPr lang="en-US" dirty="0"/>
            </a:br>
            <a:r>
              <a:rPr lang="en-US" dirty="0"/>
              <a:t>- C# Markup option</a:t>
            </a:r>
            <a:br>
              <a:rPr lang="en-US" dirty="0"/>
            </a:br>
            <a:r>
              <a:rPr lang="en-US" dirty="0"/>
              <a:t>- based on </a:t>
            </a:r>
            <a:r>
              <a:rPr lang="en-US" dirty="0" err="1"/>
              <a:t>WinUI</a:t>
            </a:r>
            <a:r>
              <a:rPr lang="en-US" dirty="0"/>
              <a:t> platform</a:t>
            </a:r>
            <a:br>
              <a:rPr lang="en-US" dirty="0"/>
            </a:br>
            <a:r>
              <a:rPr lang="en-US" dirty="0"/>
              <a:t>- Native controls</a:t>
            </a:r>
            <a:br>
              <a:rPr lang="en-US" dirty="0"/>
            </a:br>
            <a:r>
              <a:rPr lang="en-US" dirty="0"/>
              <a:t>- Mobile, Desktop or Browser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very mature and solid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Figma plugin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No dependency on .NET MAUI or Xamarin</a:t>
            </a:r>
          </a:p>
          <a:p>
            <a:pPr algn="l"/>
            <a:br>
              <a:rPr lang="en-US" dirty="0"/>
            </a:br>
            <a:r>
              <a:rPr lang="en-US" dirty="0"/>
              <a:t>MAUI embedding</a:t>
            </a:r>
          </a:p>
        </p:txBody>
      </p:sp>
    </p:spTree>
    <p:extLst>
      <p:ext uri="{BB962C8B-B14F-4D97-AF65-F5344CB8AC3E}">
        <p14:creationId xmlns:p14="http://schemas.microsoft.com/office/powerpoint/2010/main" val="227112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E9A144D-7358-A160-4C9A-07A63E10A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9" y="1597753"/>
            <a:ext cx="4483617" cy="1091186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C# Alternatives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50E602-9ECC-5F03-4796-161221B2A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220" y="723978"/>
            <a:ext cx="6081623" cy="545298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FB72F55-BBFE-138C-FF70-05F153762A2B}"/>
              </a:ext>
            </a:extLst>
          </p:cNvPr>
          <p:cNvSpPr txBox="1">
            <a:spLocks/>
          </p:cNvSpPr>
          <p:nvPr/>
        </p:nvSpPr>
        <p:spPr>
          <a:xfrm>
            <a:off x="838200" y="3302000"/>
            <a:ext cx="4570562" cy="2788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C# and XAML</a:t>
            </a:r>
            <a:br>
              <a:rPr lang="en-US" dirty="0"/>
            </a:br>
            <a:r>
              <a:rPr lang="en-US" dirty="0"/>
              <a:t>- C# Markup option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Skia</a:t>
            </a:r>
            <a:r>
              <a:rPr lang="en-US" dirty="0"/>
              <a:t> drawn interface</a:t>
            </a:r>
            <a:br>
              <a:rPr lang="en-US" dirty="0"/>
            </a:br>
            <a:r>
              <a:rPr lang="en-US" dirty="0"/>
              <a:t>- Mobile, Desktop or Browser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more mature for desktop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XPF – run WPF apps on macOS and Linux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No dependency on .NET MAUI or Xamarin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MAUI embedding</a:t>
            </a:r>
          </a:p>
        </p:txBody>
      </p:sp>
    </p:spTree>
    <p:extLst>
      <p:ext uri="{BB962C8B-B14F-4D97-AF65-F5344CB8AC3E}">
        <p14:creationId xmlns:p14="http://schemas.microsoft.com/office/powerpoint/2010/main" val="267220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Native</a:t>
            </a:r>
          </a:p>
        </p:txBody>
      </p:sp>
      <p:pic>
        <p:nvPicPr>
          <p:cNvPr id="9218" name="Picture 2" descr="Swift icon color should be orange · Issue #4 · websemantics/file-icons-js ·  GitHub">
            <a:extLst>
              <a:ext uri="{FF2B5EF4-FFF2-40B4-BE49-F238E27FC236}">
                <a16:creationId xmlns:a16="http://schemas.microsoft.com/office/drawing/2014/main" id="{6AF10AE5-A6C8-E554-0A28-2820B35E9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69" y="2101115"/>
            <a:ext cx="3022119" cy="108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otlinlang logo - Social media &amp; Logos Icons">
            <a:extLst>
              <a:ext uri="{FF2B5EF4-FFF2-40B4-BE49-F238E27FC236}">
                <a16:creationId xmlns:a16="http://schemas.microsoft.com/office/drawing/2014/main" id="{14B7411C-CFDB-A0A3-F899-3D89C00C8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57" y="1897822"/>
            <a:ext cx="3148046" cy="157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A48A8C-F9D8-2E1C-CC69-D71F360B182C}"/>
              </a:ext>
            </a:extLst>
          </p:cNvPr>
          <p:cNvSpPr txBox="1">
            <a:spLocks/>
          </p:cNvSpPr>
          <p:nvPr/>
        </p:nvSpPr>
        <p:spPr>
          <a:xfrm>
            <a:off x="2430491" y="3314424"/>
            <a:ext cx="2733136" cy="476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+ Swift UI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7CA117E-DF9A-6B9A-4668-9321639F5B93}"/>
              </a:ext>
            </a:extLst>
          </p:cNvPr>
          <p:cNvSpPr txBox="1">
            <a:spLocks/>
          </p:cNvSpPr>
          <p:nvPr/>
        </p:nvSpPr>
        <p:spPr>
          <a:xfrm>
            <a:off x="7028373" y="3370496"/>
            <a:ext cx="2733136" cy="476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+ Jetpack Compose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124154-31C4-A3DF-DA3A-A517F812B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894" y="4240331"/>
            <a:ext cx="3077004" cy="1505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9B7416-69F3-E0AB-4385-A610DBC97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8373" y="4173647"/>
            <a:ext cx="3057952" cy="157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1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Other Cross-Platform Tools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7F1553-E4EE-4A32-7E19-585F4B244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17536"/>
            <a:ext cx="5808452" cy="1627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7F22A-CC4F-1AFB-5925-97D5F75F7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778" y="3753338"/>
            <a:ext cx="1902665" cy="1939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D534-4D7D-D074-39CB-DEACFBAB2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076" y="3444637"/>
            <a:ext cx="5490268" cy="22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4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65FD53-4415-CC67-5DAE-A86BEF2B1793}"/>
              </a:ext>
            </a:extLst>
          </p:cNvPr>
          <p:cNvSpPr txBox="1">
            <a:spLocks/>
          </p:cNvSpPr>
          <p:nvPr/>
        </p:nvSpPr>
        <p:spPr>
          <a:xfrm>
            <a:off x="621101" y="5668849"/>
            <a:ext cx="403882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Xamarin – end of life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22F8AB-3560-64DC-E42F-E66AA3E07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423" y="1279281"/>
            <a:ext cx="4397153" cy="429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971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6FCC00-2E57-1419-7EEB-C1FE0EAA7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894" y="765560"/>
            <a:ext cx="1003906" cy="1003906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Slides available on GitHub at </a:t>
            </a:r>
            <a:r>
              <a:rPr lang="en-US" dirty="0">
                <a:solidFill>
                  <a:srgbClr val="7030A0"/>
                </a:solidFill>
              </a:rPr>
              <a:t>github.com/mikeirvingweb/xamarin-moving-on</a:t>
            </a:r>
          </a:p>
          <a:p>
            <a:pPr algn="l"/>
            <a:r>
              <a:rPr lang="en-US" dirty="0">
                <a:solidFill>
                  <a:srgbClr val="333333"/>
                </a:solidFill>
              </a:rPr>
              <a:t>- All links and references in the README.md file</a:t>
            </a:r>
            <a:br>
              <a:rPr lang="en-US" dirty="0">
                <a:solidFill>
                  <a:srgbClr val="333333"/>
                </a:solidFill>
              </a:rPr>
            </a:br>
            <a:endParaRPr lang="en-US" dirty="0">
              <a:solidFill>
                <a:srgbClr val="333333"/>
              </a:solidFill>
            </a:endParaRPr>
          </a:p>
          <a:p>
            <a:pPr algn="l"/>
            <a:r>
              <a:rPr lang="en-US" dirty="0">
                <a:solidFill>
                  <a:srgbClr val="333333"/>
                </a:solidFill>
              </a:rPr>
              <a:t>For more info, find / contact me at: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sz="2000" dirty="0"/>
              <a:t>X / </a:t>
            </a:r>
            <a:r>
              <a:rPr lang="en-US" dirty="0"/>
              <a:t>Twit</a:t>
            </a:r>
            <a:r>
              <a:rPr lang="en-US" dirty="0">
                <a:solidFill>
                  <a:srgbClr val="333333"/>
                </a:solidFill>
              </a:rPr>
              <a:t>ter - </a:t>
            </a:r>
            <a:r>
              <a:rPr lang="en-US" dirty="0">
                <a:solidFill>
                  <a:srgbClr val="7030A0"/>
                </a:solidFill>
              </a:rPr>
              <a:t>twitter.com/mikeirvingweb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LinkedIn - </a:t>
            </a:r>
            <a:r>
              <a:rPr lang="en-US" dirty="0">
                <a:solidFill>
                  <a:srgbClr val="7030A0"/>
                </a:solidFill>
              </a:rPr>
              <a:t>linkedin.com/in/mikeirving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GitHub - </a:t>
            </a:r>
            <a:r>
              <a:rPr lang="en-US" dirty="0">
                <a:solidFill>
                  <a:srgbClr val="7030A0"/>
                </a:solidFill>
              </a:rPr>
              <a:t>github.com/mikeirvingweb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Stack Overflow - </a:t>
            </a:r>
            <a:r>
              <a:rPr lang="en-US" dirty="0">
                <a:solidFill>
                  <a:srgbClr val="7030A0"/>
                </a:solidFill>
              </a:rPr>
              <a:t>stackoverflow.com/users/482901/mike-irving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br>
              <a:rPr lang="en-US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Website &amp; Blog - </a:t>
            </a:r>
            <a:r>
              <a:rPr lang="en-US" dirty="0">
                <a:solidFill>
                  <a:srgbClr val="7030A0"/>
                </a:solidFill>
              </a:rPr>
              <a:t>mike-irving.co.uk</a:t>
            </a:r>
          </a:p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FB2708-D2D3-C1FF-CA57-98CEEDAA3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023" y="2169901"/>
            <a:ext cx="3809524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6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ACFE30A-26F4-4178-EC49-1C7B95422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Xamarin: Moving On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1AF9580-4278-8A6A-3E55-478FB5EB9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Mike Irving – Microsoft MVP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44A534F-F4A4-946B-6098-E993BB34E37C}"/>
              </a:ext>
            </a:extLst>
          </p:cNvPr>
          <p:cNvSpPr txBox="1">
            <a:spLocks/>
          </p:cNvSpPr>
          <p:nvPr/>
        </p:nvSpPr>
        <p:spPr>
          <a:xfrm>
            <a:off x="838200" y="533940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NSManchester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5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August 2024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6CBDDD-61B6-D32B-6C23-838C25F51153}"/>
              </a:ext>
            </a:extLst>
          </p:cNvPr>
          <p:cNvSpPr txBox="1">
            <a:spLocks/>
          </p:cNvSpPr>
          <p:nvPr/>
        </p:nvSpPr>
        <p:spPr>
          <a:xfrm>
            <a:off x="838200" y="5718517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@mikeirvingweb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A30039-0746-A334-CE79-F2127CE98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807" y="3900635"/>
            <a:ext cx="1004993" cy="1589291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B20FAB67-753A-B939-759F-B629EA8D98BD}"/>
              </a:ext>
            </a:extLst>
          </p:cNvPr>
          <p:cNvSpPr txBox="1">
            <a:spLocks/>
          </p:cNvSpPr>
          <p:nvPr/>
        </p:nvSpPr>
        <p:spPr>
          <a:xfrm>
            <a:off x="838200" y="4952982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Senior Developer – Blue Beck</a:t>
            </a:r>
          </a:p>
        </p:txBody>
      </p:sp>
    </p:spTree>
    <p:extLst>
      <p:ext uri="{BB962C8B-B14F-4D97-AF65-F5344CB8AC3E}">
        <p14:creationId xmlns:p14="http://schemas.microsoft.com/office/powerpoint/2010/main" val="3285239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6C9DAD-6248-4FBB-2768-81AC2FDB21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History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9E47DEC-00BA-2403-FADB-28E1CA4C080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Where did things begin?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04AA68-EFAF-8B2F-A910-CF0CE6CE76D6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422597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9028368"/>
              </p:ext>
            </p:extLst>
          </p:nvPr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991614" imgH="3750149" progId="">
                  <p:embed/>
                </p:oleObj>
              </mc:Choice>
              <mc:Fallback>
                <p:oleObj r:id="rId2" imgW="6991614" imgH="375014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2651211"/>
              </p:ext>
            </p:extLst>
          </p:nvPr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302548" imgH="2518012" progId="">
                  <p:embed/>
                </p:oleObj>
              </mc:Choice>
              <mc:Fallback>
                <p:oleObj r:id="rId4" imgW="7302548" imgH="2518012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037702"/>
              </p:ext>
            </p:extLst>
          </p:nvPr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326729" imgH="2558699" progId="">
                  <p:embed/>
                </p:oleObj>
              </mc:Choice>
              <mc:Fallback>
                <p:oleObj r:id="rId6" imgW="3326729" imgH="255869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/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/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/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/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/>
              <a:t>2012</a:t>
            </a:r>
          </a:p>
          <a:p>
            <a:pPr algn="l"/>
            <a:r>
              <a:rPr lang="en-US" sz="1500" b="1" dirty="0"/>
              <a:t>2013</a:t>
            </a:r>
          </a:p>
          <a:p>
            <a:pPr algn="l"/>
            <a:r>
              <a:rPr lang="en-US" sz="1500" b="1" dirty="0"/>
              <a:t>2014</a:t>
            </a:r>
          </a:p>
          <a:p>
            <a:pPr algn="l"/>
            <a:r>
              <a:rPr lang="en-US" sz="1500" b="1" dirty="0"/>
              <a:t>2015</a:t>
            </a:r>
          </a:p>
          <a:p>
            <a:pPr algn="l"/>
            <a:r>
              <a:rPr lang="en-US" sz="1500" b="1" dirty="0"/>
              <a:t>2016</a:t>
            </a:r>
          </a:p>
          <a:p>
            <a:pPr algn="l"/>
            <a:r>
              <a:rPr lang="en-US" sz="1500" b="1" dirty="0"/>
              <a:t>2017</a:t>
            </a:r>
          </a:p>
          <a:p>
            <a:pPr algn="l"/>
            <a:r>
              <a:rPr lang="en-US" sz="1500" b="1" dirty="0"/>
              <a:t>2018</a:t>
            </a:r>
          </a:p>
          <a:p>
            <a:pPr algn="l"/>
            <a:r>
              <a:rPr lang="en-US" sz="1500" b="1" dirty="0"/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/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83597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991614" imgH="3750149" progId="">
                  <p:embed/>
                </p:oleObj>
              </mc:Choice>
              <mc:Fallback>
                <p:oleObj r:id="rId3" imgW="6991614" imgH="3750149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A92B349-B1E5-E77A-3737-5B080A4BC8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7302548" imgH="2518012" progId="">
                  <p:embed/>
                </p:oleObj>
              </mc:Choice>
              <mc:Fallback>
                <p:oleObj r:id="rId5" imgW="7302548" imgH="2518012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C4B30E5-AFA0-821B-D571-C0EFD8707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326729" imgH="2558699" progId="">
                  <p:embed/>
                </p:oleObj>
              </mc:Choice>
              <mc:Fallback>
                <p:oleObj r:id="rId7" imgW="3326729" imgH="2558699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950885A-4912-F7F4-1DF1-B1F94C5337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/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/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60082BB-F2B7-CD5C-FF26-3A7D34200A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2746" y="1976767"/>
          <a:ext cx="693524" cy="666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2028549" imgH="1949540" progId="">
                  <p:embed/>
                </p:oleObj>
              </mc:Choice>
              <mc:Fallback>
                <p:oleObj r:id="rId9" imgW="2028549" imgH="1949540" progId="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60082BB-F2B7-CD5C-FF26-3A7D34200A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62746" y="1976767"/>
                        <a:ext cx="693524" cy="666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5E8BC11-5F55-6A31-4EDF-2DBBB430E6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2746" y="1310376"/>
          <a:ext cx="1015484" cy="666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2434183" imgH="1597556" progId="">
                  <p:embed/>
                </p:oleObj>
              </mc:Choice>
              <mc:Fallback>
                <p:oleObj r:id="rId11" imgW="2434183" imgH="1597556" progId="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5E8BC11-5F55-6A31-4EDF-2DBBB430E6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62746" y="1310376"/>
                        <a:ext cx="1015484" cy="666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7675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991614" imgH="3750149" progId="">
                  <p:embed/>
                </p:oleObj>
              </mc:Choice>
              <mc:Fallback>
                <p:oleObj r:id="rId2" imgW="6991614" imgH="3750149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A92B349-B1E5-E77A-3737-5B080A4BC8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302548" imgH="2518012" progId="">
                  <p:embed/>
                </p:oleObj>
              </mc:Choice>
              <mc:Fallback>
                <p:oleObj r:id="rId4" imgW="7302548" imgH="2518012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C4B30E5-AFA0-821B-D571-C0EFD8707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326729" imgH="2558699" progId="">
                  <p:embed/>
                </p:oleObj>
              </mc:Choice>
              <mc:Fallback>
                <p:oleObj r:id="rId6" imgW="3326729" imgH="2558699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950885A-4912-F7F4-1DF1-B1F94C5337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/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37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4094</TotalTime>
  <Words>2287</Words>
  <Application>Microsoft Office PowerPoint</Application>
  <PresentationFormat>Widescreen</PresentationFormat>
  <Paragraphs>724</Paragraphs>
  <Slides>58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</vt:lpstr>
      <vt:lpstr>Calibri</vt:lpstr>
      <vt:lpstr>Calibri Light</vt:lpstr>
      <vt:lpstr>Segoe UI</vt:lpstr>
      <vt:lpstr>Segoe UI Light</vt:lpstr>
      <vt:lpstr>Segoe UI Semibold</vt:lpstr>
      <vt:lpstr>Segoe UI Semilight</vt:lpstr>
      <vt:lpstr>Office Theme</vt:lpstr>
      <vt:lpstr>Xamarin: Moving 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Native UI from XAML</vt:lpstr>
      <vt:lpstr>Native UI from shared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Xamarin: Moving 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Hine</dc:creator>
  <cp:lastModifiedBy>Mike Irving</cp:lastModifiedBy>
  <cp:revision>249</cp:revision>
  <dcterms:created xsi:type="dcterms:W3CDTF">2016-10-22T19:53:31Z</dcterms:created>
  <dcterms:modified xsi:type="dcterms:W3CDTF">2024-08-03T15:51:18Z</dcterms:modified>
</cp:coreProperties>
</file>